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7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handoutMasterIdLst>
    <p:handoutMasterId r:id="rId65"/>
  </p:handoutMasterIdLst>
  <p:sldIdLst>
    <p:sldId id="256" r:id="rId2"/>
    <p:sldId id="337" r:id="rId3"/>
    <p:sldId id="257" r:id="rId4"/>
    <p:sldId id="258" r:id="rId5"/>
    <p:sldId id="338" r:id="rId6"/>
    <p:sldId id="259" r:id="rId7"/>
    <p:sldId id="293" r:id="rId8"/>
    <p:sldId id="369" r:id="rId9"/>
    <p:sldId id="371" r:id="rId10"/>
    <p:sldId id="372" r:id="rId11"/>
    <p:sldId id="373" r:id="rId12"/>
    <p:sldId id="260" r:id="rId13"/>
    <p:sldId id="264" r:id="rId14"/>
    <p:sldId id="359" r:id="rId15"/>
    <p:sldId id="360" r:id="rId16"/>
    <p:sldId id="361" r:id="rId17"/>
    <p:sldId id="362" r:id="rId18"/>
    <p:sldId id="363" r:id="rId19"/>
    <p:sldId id="364" r:id="rId20"/>
    <p:sldId id="365" r:id="rId21"/>
    <p:sldId id="366" r:id="rId22"/>
    <p:sldId id="367" r:id="rId23"/>
    <p:sldId id="368" r:id="rId24"/>
    <p:sldId id="287" r:id="rId25"/>
    <p:sldId id="289" r:id="rId26"/>
    <p:sldId id="331" r:id="rId27"/>
    <p:sldId id="324" r:id="rId28"/>
    <p:sldId id="296" r:id="rId29"/>
    <p:sldId id="299" r:id="rId30"/>
    <p:sldId id="317" r:id="rId31"/>
    <p:sldId id="291" r:id="rId32"/>
    <p:sldId id="315" r:id="rId33"/>
    <p:sldId id="342" r:id="rId34"/>
    <p:sldId id="326" r:id="rId35"/>
    <p:sldId id="297" r:id="rId36"/>
    <p:sldId id="349" r:id="rId37"/>
    <p:sldId id="350" r:id="rId38"/>
    <p:sldId id="351" r:id="rId39"/>
    <p:sldId id="352" r:id="rId40"/>
    <p:sldId id="353" r:id="rId41"/>
    <p:sldId id="354" r:id="rId42"/>
    <p:sldId id="355" r:id="rId43"/>
    <p:sldId id="356" r:id="rId44"/>
    <p:sldId id="357" r:id="rId45"/>
    <p:sldId id="358" r:id="rId46"/>
    <p:sldId id="302" r:id="rId47"/>
    <p:sldId id="303" r:id="rId48"/>
    <p:sldId id="319" r:id="rId49"/>
    <p:sldId id="320" r:id="rId50"/>
    <p:sldId id="344" r:id="rId51"/>
    <p:sldId id="345" r:id="rId52"/>
    <p:sldId id="346" r:id="rId53"/>
    <p:sldId id="347" r:id="rId54"/>
    <p:sldId id="348" r:id="rId55"/>
    <p:sldId id="336" r:id="rId56"/>
    <p:sldId id="328" r:id="rId57"/>
    <p:sldId id="370" r:id="rId58"/>
    <p:sldId id="332" r:id="rId59"/>
    <p:sldId id="340" r:id="rId60"/>
    <p:sldId id="339" r:id="rId61"/>
    <p:sldId id="329" r:id="rId62"/>
    <p:sldId id="26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p:cViewPr varScale="1">
        <p:scale>
          <a:sx n="79" d="100"/>
          <a:sy n="79" d="100"/>
        </p:scale>
        <p:origin x="840" y="91"/>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5/26/2025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5/26/2025</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jpeg"/><Relationship Id="rId1" Type="http://schemas.openxmlformats.org/officeDocument/2006/relationships/slideLayout" Target="../slideLayouts/slideLayout10.xml"/><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sv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doi.org/10.1177/2055207616654822" TargetMode="External"/><Relationship Id="rId5" Type="http://schemas.openxmlformats.org/officeDocument/2006/relationships/hyperlink" Target="https://doi.org/10.1016/j.jad.2017.10.007" TargetMode="External"/><Relationship Id="rId4" Type="http://schemas.openxmlformats.org/officeDocument/2006/relationships/hyperlink" Target="https://doi.org/10.1002/da.2080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doi.org/10.1177/2055207616654822" TargetMode="External"/><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7" Type="http://schemas.openxmlformats.org/officeDocument/2006/relationships/hyperlink" Target="https://doi.org/10.1016/j.jad.2017.10.007"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assets.aeaweb.org/asset-server/files/17593.pdf" TargetMode="External"/><Relationship Id="rId5" Type="http://schemas.openxmlformats.org/officeDocument/2006/relationships/hyperlink" Target="https://doi.org/10.1371/journal.pone.0069841" TargetMode="External"/><Relationship Id="rId4" Type="http://schemas.openxmlformats.org/officeDocument/2006/relationships/hyperlink" Target="https://doi.org/10.1002/da.2080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3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doi.org/10.1177/2055207616654822" TargetMode="External"/><Relationship Id="rId5" Type="http://schemas.openxmlformats.org/officeDocument/2006/relationships/hyperlink" Target="https://doi.org/10.1016/j.jad.2017.10.007" TargetMode="External"/><Relationship Id="rId4" Type="http://schemas.openxmlformats.org/officeDocument/2006/relationships/hyperlink" Target="https://doi.org/10.1002/da.20805"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4.jpeg"/><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62.jpeg"/><Relationship Id="rId2"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scholar.google.com/scholar_lookup?journal=J+Adolesc+Health&amp;title=Mental+health+problems+and+help-seeking+behavior+among+college+students&amp;author=J+Hunt&amp;author=D+Eisenberg&amp;volume=46&amp;issue=1&amp;publication_year=2010&amp;pages=3-10&amp;pmid=20123251&amp;" TargetMode="External"/><Relationship Id="rId2" Type="http://schemas.openxmlformats.org/officeDocument/2006/relationships/hyperlink" Target="https://pubmed.ncbi.nlm.nih.gov/20123251" TargetMode="External"/><Relationship Id="rId1" Type="http://schemas.openxmlformats.org/officeDocument/2006/relationships/slideLayout" Target="../slideLayouts/slideLayout3.xml"/><Relationship Id="rId6" Type="http://schemas.openxmlformats.org/officeDocument/2006/relationships/hyperlink" Target="https://doi.org/10.1177/2055207616654822" TargetMode="External"/><Relationship Id="rId5" Type="http://schemas.openxmlformats.org/officeDocument/2006/relationships/hyperlink" Target="https://doi.org/10.1016/j.jad.2017.10.007" TargetMode="External"/><Relationship Id="rId4" Type="http://schemas.openxmlformats.org/officeDocument/2006/relationships/hyperlink" Target="https://doi.org/10.1002/da.20805"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image" Target="../media/image18.sv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17.png"/><Relationship Id="rId16" Type="http://schemas.microsoft.com/office/2007/relationships/hdphoto" Target="../media/hdphoto3.wdp"/><Relationship Id="rId1" Type="http://schemas.openxmlformats.org/officeDocument/2006/relationships/slideLayout" Target="../slideLayouts/slideLayout10.xml"/><Relationship Id="rId6" Type="http://schemas.openxmlformats.org/officeDocument/2006/relationships/image" Target="../media/image66.png"/><Relationship Id="rId11" Type="http://schemas.microsoft.com/office/2007/relationships/hdphoto" Target="../media/hdphoto1.wdp"/><Relationship Id="rId5" Type="http://schemas.openxmlformats.org/officeDocument/2006/relationships/image" Target="../media/image65.png"/><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microsoft.com/office/2007/relationships/hdphoto" Target="../media/hdphoto2.wdp"/></Relationships>
</file>

<file path=ppt/slides/_rels/slide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7.jpeg"/><Relationship Id="rId4" Type="http://schemas.openxmlformats.org/officeDocument/2006/relationships/image" Target="../media/image26.jp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0287000" y="59436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6" name="Group 6"/>
          <p:cNvGrpSpPr/>
          <p:nvPr/>
        </p:nvGrpSpPr>
        <p:grpSpPr>
          <a:xfrm>
            <a:off x="-982020" y="-1279974"/>
            <a:ext cx="2057400" cy="7533267"/>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sz="1200" dirty="0"/>
            </a:p>
          </p:txBody>
        </p:sp>
        <p:sp>
          <p:nvSpPr>
            <p:cNvPr id="8" name="TextBox 8"/>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9" name="Group 9"/>
          <p:cNvGrpSpPr/>
          <p:nvPr/>
        </p:nvGrpSpPr>
        <p:grpSpPr>
          <a:xfrm>
            <a:off x="943406" y="2095237"/>
            <a:ext cx="73491" cy="1879331"/>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txBody>
            <a:bodyPr/>
            <a:lstStyle/>
            <a:p>
              <a:endParaRPr lang="en-US" sz="1200"/>
            </a:p>
          </p:txBody>
        </p:sp>
        <p:sp>
          <p:nvSpPr>
            <p:cNvPr id="11" name="TextBox 11"/>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a:off x="1278979" y="920739"/>
            <a:ext cx="2306064" cy="379657"/>
            <a:chOff x="0" y="0"/>
            <a:chExt cx="825638" cy="135928"/>
          </a:xfrm>
        </p:grpSpPr>
        <p:sp>
          <p:nvSpPr>
            <p:cNvPr id="13" name="Freeform 13"/>
            <p:cNvSpPr/>
            <p:nvPr/>
          </p:nvSpPr>
          <p:spPr>
            <a:xfrm>
              <a:off x="0" y="0"/>
              <a:ext cx="825638" cy="135928"/>
            </a:xfrm>
            <a:custGeom>
              <a:avLst/>
              <a:gdLst/>
              <a:ahLst/>
              <a:cxnLst/>
              <a:rect l="l" t="t" r="r" b="b"/>
              <a:pathLst>
                <a:path w="825638" h="13592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004AAD"/>
            </a:solidFill>
          </p:spPr>
          <p:txBody>
            <a:bodyPr/>
            <a:lstStyle/>
            <a:p>
              <a:endParaRPr lang="en-US" sz="1200"/>
            </a:p>
          </p:txBody>
        </p:sp>
        <p:sp>
          <p:nvSpPr>
            <p:cNvPr id="14" name="TextBox 14"/>
            <p:cNvSpPr txBox="1"/>
            <p:nvPr/>
          </p:nvSpPr>
          <p:spPr>
            <a:xfrm>
              <a:off x="0" y="-19050"/>
              <a:ext cx="812800" cy="831850"/>
            </a:xfrm>
            <a:prstGeom prst="rect">
              <a:avLst/>
            </a:prstGeom>
          </p:spPr>
          <p:txBody>
            <a:bodyPr lIns="37370" tIns="37370" rIns="37370" bIns="37370" rtlCol="0" anchor="ctr"/>
            <a:lstStyle/>
            <a:p>
              <a:pPr algn="ctr">
                <a:lnSpc>
                  <a:spcPts val="2080"/>
                </a:lnSpc>
              </a:pPr>
              <a:r>
                <a:rPr lang="en-US" sz="1600">
                  <a:solidFill>
                    <a:srgbClr val="FFFFFF"/>
                  </a:solidFill>
                  <a:latin typeface="Montserrat Light"/>
                </a:rPr>
                <a:t>Presentation 2023</a:t>
              </a:r>
            </a:p>
          </p:txBody>
        </p:sp>
      </p:grpSp>
      <p:sp>
        <p:nvSpPr>
          <p:cNvPr id="15" name="Freeform 15"/>
          <p:cNvSpPr/>
          <p:nvPr/>
        </p:nvSpPr>
        <p:spPr>
          <a:xfrm>
            <a:off x="-1626635" y="44387"/>
            <a:ext cx="2537714" cy="1388821"/>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8" name="TextBox 18"/>
          <p:cNvSpPr txBox="1"/>
          <p:nvPr/>
        </p:nvSpPr>
        <p:spPr>
          <a:xfrm>
            <a:off x="1278979" y="5294233"/>
            <a:ext cx="5702570" cy="491417"/>
          </a:xfrm>
          <a:prstGeom prst="rect">
            <a:avLst/>
          </a:prstGeom>
        </p:spPr>
        <p:txBody>
          <a:bodyPr lIns="0" tIns="0" rIns="0" bIns="0" rtlCol="0" anchor="t">
            <a:spAutoFit/>
          </a:bodyPr>
          <a:lstStyle/>
          <a:p>
            <a:pPr>
              <a:lnSpc>
                <a:spcPct val="107000"/>
              </a:lnSpc>
              <a:spcAft>
                <a:spcPts val="533"/>
              </a:spcAft>
            </a:pPr>
            <a:r>
              <a:rPr lang="en-US" sz="3200" dirty="0">
                <a:ln w="0"/>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Group 24-25J-106</a:t>
            </a:r>
          </a:p>
        </p:txBody>
      </p:sp>
      <p:sp>
        <p:nvSpPr>
          <p:cNvPr id="19" name="TextBox 19"/>
          <p:cNvSpPr txBox="1"/>
          <p:nvPr/>
        </p:nvSpPr>
        <p:spPr>
          <a:xfrm>
            <a:off x="1278979" y="1293910"/>
            <a:ext cx="6090807" cy="3898440"/>
          </a:xfrm>
          <a:prstGeom prst="rect">
            <a:avLst/>
          </a:prstGeom>
          <a:ln>
            <a:solidFill>
              <a:schemeClr val="bg1"/>
            </a:solidFill>
          </a:ln>
        </p:spPr>
        <p:txBody>
          <a:bodyPr wrap="square" lIns="0" tIns="0" rIns="0" bIns="0" rtlCol="0" anchor="t">
            <a:spAutoFit/>
          </a:bodyPr>
          <a:lstStyle/>
          <a:p>
            <a:pPr>
              <a:lnSpc>
                <a:spcPct val="107000"/>
              </a:lnSpc>
              <a:spcAft>
                <a:spcPts val="533"/>
              </a:spcAft>
            </a:pPr>
            <a:r>
              <a:rPr lang="en-US" sz="4800" dirty="0">
                <a:ln w="0">
                  <a:solidFill>
                    <a:schemeClr val="accent1">
                      <a:lumMod val="75000"/>
                    </a:schemeClr>
                  </a:solidFill>
                </a:ln>
                <a:solidFill>
                  <a:srgbClr val="0070C0"/>
                </a:solidFill>
                <a:effectLst>
                  <a:outerShdw blurRad="38100" dist="25400" dir="5400000" algn="ctr" rotWithShape="0">
                    <a:srgbClr val="6E747A">
                      <a:alpha val="43000"/>
                    </a:srgbClr>
                  </a:outerShdw>
                </a:effectLst>
                <a:latin typeface="Times New Roman" panose="02020603050405020304" pitchFamily="18" charset="0"/>
                <a:ea typeface="DengXian" panose="02010600030101010101" pitchFamily="2" charset="-122"/>
                <a:cs typeface="Times New Roman" panose="02020603050405020304" pitchFamily="18" charset="0"/>
              </a:rPr>
              <a:t>Exploring the Relationship between Social Media </a:t>
            </a:r>
            <a:r>
              <a:rPr lang="en-US" sz="4800" dirty="0" err="1">
                <a:ln w="0">
                  <a:solidFill>
                    <a:schemeClr val="accent1">
                      <a:lumMod val="75000"/>
                    </a:schemeClr>
                  </a:solidFill>
                </a:ln>
                <a:solidFill>
                  <a:srgbClr val="0070C0"/>
                </a:solidFill>
                <a:effectLst>
                  <a:outerShdw blurRad="38100" dist="25400" dir="5400000" algn="ctr" rotWithShape="0">
                    <a:srgbClr val="6E747A">
                      <a:alpha val="43000"/>
                    </a:srgbClr>
                  </a:outerShdw>
                </a:effectLst>
                <a:latin typeface="Times New Roman" panose="02020603050405020304" pitchFamily="18" charset="0"/>
                <a:ea typeface="DengXian" panose="02010600030101010101" pitchFamily="2" charset="-122"/>
                <a:cs typeface="Times New Roman" panose="02020603050405020304" pitchFamily="18" charset="0"/>
              </a:rPr>
              <a:t>Behaviour</a:t>
            </a:r>
            <a:r>
              <a:rPr lang="en-US" sz="4800" dirty="0">
                <a:ln w="0">
                  <a:solidFill>
                    <a:schemeClr val="accent1">
                      <a:lumMod val="75000"/>
                    </a:schemeClr>
                  </a:solidFill>
                </a:ln>
                <a:solidFill>
                  <a:srgbClr val="0070C0"/>
                </a:solidFill>
                <a:effectLst>
                  <a:outerShdw blurRad="38100" dist="25400" dir="5400000" algn="ctr" rotWithShape="0">
                    <a:srgbClr val="6E747A">
                      <a:alpha val="43000"/>
                    </a:srgbClr>
                  </a:outerShdw>
                </a:effectLst>
                <a:latin typeface="Times New Roman" panose="02020603050405020304" pitchFamily="18" charset="0"/>
                <a:ea typeface="DengXian" panose="02010600030101010101" pitchFamily="2" charset="-122"/>
                <a:cs typeface="Times New Roman" panose="02020603050405020304" pitchFamily="18" charset="0"/>
              </a:rPr>
              <a:t> and Mental Health Status</a:t>
            </a:r>
          </a:p>
        </p:txBody>
      </p:sp>
      <p:pic>
        <p:nvPicPr>
          <p:cNvPr id="16" name="Picture 15" descr="A cartoon of a person using a phone in bed&#10;&#10;Description automatically generated">
            <a:extLst>
              <a:ext uri="{FF2B5EF4-FFF2-40B4-BE49-F238E27FC236}">
                <a16:creationId xmlns:a16="http://schemas.microsoft.com/office/drawing/2014/main" id="{E7471612-04B9-0ACF-2947-B9FFF90C9F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8269" y="1433208"/>
            <a:ext cx="4724400" cy="3581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C93A1-E1CD-97B7-0E4D-D5615FF05E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5B985B-E7F9-059B-7D76-A7C31233BB06}"/>
              </a:ext>
            </a:extLst>
          </p:cNvPr>
          <p:cNvSpPr>
            <a:spLocks noGrp="1"/>
          </p:cNvSpPr>
          <p:nvPr>
            <p:ph type="ctrTitle"/>
          </p:nvPr>
        </p:nvSpPr>
        <p:spPr>
          <a:xfrm>
            <a:off x="914400" y="-152400"/>
            <a:ext cx="10363200" cy="1143000"/>
          </a:xfrm>
        </p:spPr>
        <p:txBody>
          <a:bodyPr>
            <a:normAutofit/>
          </a:bodyPr>
          <a:lstStyle/>
          <a:p>
            <a:pPr lvl="1" algn="ct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System UI</a:t>
            </a:r>
          </a:p>
        </p:txBody>
      </p:sp>
      <p:pic>
        <p:nvPicPr>
          <p:cNvPr id="41" name="Picture 40">
            <a:extLst>
              <a:ext uri="{FF2B5EF4-FFF2-40B4-BE49-F238E27FC236}">
                <a16:creationId xmlns:a16="http://schemas.microsoft.com/office/drawing/2014/main" id="{0F4C969C-2996-DFB0-0C82-356021F755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5800" y="914355"/>
            <a:ext cx="2818846" cy="5562000"/>
          </a:xfrm>
          <a:prstGeom prst="rect">
            <a:avLst/>
          </a:prstGeom>
        </p:spPr>
      </p:pic>
      <p:pic>
        <p:nvPicPr>
          <p:cNvPr id="43" name="Picture 42">
            <a:extLst>
              <a:ext uri="{FF2B5EF4-FFF2-40B4-BE49-F238E27FC236}">
                <a16:creationId xmlns:a16="http://schemas.microsoft.com/office/drawing/2014/main" id="{9A136BC5-EEF5-8BCB-4377-8D54F8A990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838200"/>
            <a:ext cx="2818800" cy="5561909"/>
          </a:xfrm>
          <a:prstGeom prst="rect">
            <a:avLst/>
          </a:prstGeom>
          <a:ln>
            <a:solidFill>
              <a:schemeClr val="tx1"/>
            </a:solidFill>
          </a:ln>
        </p:spPr>
      </p:pic>
    </p:spTree>
    <p:extLst>
      <p:ext uri="{BB962C8B-B14F-4D97-AF65-F5344CB8AC3E}">
        <p14:creationId xmlns:p14="http://schemas.microsoft.com/office/powerpoint/2010/main" val="3560778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F413-A0FB-BDD0-F817-AE43C9365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98836-633F-919F-223E-C9387DF77767}"/>
              </a:ext>
            </a:extLst>
          </p:cNvPr>
          <p:cNvSpPr>
            <a:spLocks noGrp="1"/>
          </p:cNvSpPr>
          <p:nvPr>
            <p:ph type="ctrTitle"/>
          </p:nvPr>
        </p:nvSpPr>
        <p:spPr>
          <a:xfrm>
            <a:off x="914400" y="-152400"/>
            <a:ext cx="10363200" cy="1143000"/>
          </a:xfrm>
        </p:spPr>
        <p:txBody>
          <a:bodyPr>
            <a:normAutofit/>
          </a:bodyPr>
          <a:lstStyle/>
          <a:p>
            <a:pPr lvl="1" algn="ct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System UI</a:t>
            </a:r>
          </a:p>
        </p:txBody>
      </p:sp>
      <p:pic>
        <p:nvPicPr>
          <p:cNvPr id="37" name="Picture 36">
            <a:extLst>
              <a:ext uri="{FF2B5EF4-FFF2-40B4-BE49-F238E27FC236}">
                <a16:creationId xmlns:a16="http://schemas.microsoft.com/office/drawing/2014/main" id="{F5E639B6-C805-FB68-B145-8987A9E2D4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6577" y="964660"/>
            <a:ext cx="2818846" cy="5562000"/>
          </a:xfrm>
          <a:prstGeom prst="rect">
            <a:avLst/>
          </a:prstGeom>
        </p:spPr>
      </p:pic>
    </p:spTree>
    <p:extLst>
      <p:ext uri="{BB962C8B-B14F-4D97-AF65-F5344CB8AC3E}">
        <p14:creationId xmlns:p14="http://schemas.microsoft.com/office/powerpoint/2010/main" val="154166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sz="1200"/>
          </a:p>
        </p:txBody>
      </p:sp>
      <p:sp>
        <p:nvSpPr>
          <p:cNvPr id="3" name="TextBox 3"/>
          <p:cNvSpPr txBox="1"/>
          <p:nvPr/>
        </p:nvSpPr>
        <p:spPr>
          <a:xfrm>
            <a:off x="1200734" y="1985826"/>
            <a:ext cx="9790530" cy="2430089"/>
          </a:xfrm>
          <a:prstGeom prst="rect">
            <a:avLst/>
          </a:prstGeom>
        </p:spPr>
        <p:txBody>
          <a:bodyPr lIns="0" tIns="0" rIns="0" bIns="0" rtlCol="0" anchor="t">
            <a:spAutoFit/>
          </a:bodyPr>
          <a:lstStyle/>
          <a:p>
            <a:pPr algn="ctr">
              <a:lnSpc>
                <a:spcPts val="9851"/>
              </a:lnSpc>
            </a:pPr>
            <a:r>
              <a:rPr lang="en-US" sz="7138" spc="699" dirty="0">
                <a:solidFill>
                  <a:srgbClr val="FFFFFF"/>
                </a:solidFill>
                <a:latin typeface="Broadway" panose="04040905080B02020502" pitchFamily="82" charset="0"/>
              </a:rPr>
              <a:t>Individual Components</a:t>
            </a:r>
          </a:p>
        </p:txBody>
      </p:sp>
      <p:sp>
        <p:nvSpPr>
          <p:cNvPr id="4" name="Freeform 4"/>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837087"/>
            <a:ext cx="10363200" cy="1811113"/>
          </a:xfrm>
        </p:spPr>
        <p:txBody>
          <a:bodyPr>
            <a:normAutofit fontScale="90000"/>
          </a:bodyPr>
          <a:lstStyle/>
          <a:p>
            <a:r>
              <a:rPr lang="en-US"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t>Identify the short-term mental status</a:t>
            </a:r>
            <a:br>
              <a:rPr lang="en-US"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IT21292118 - </a:t>
            </a:r>
            <a:r>
              <a:rPr lang="en-US" sz="3100" kern="1200" dirty="0" err="1">
                <a:solidFill>
                  <a:schemeClr val="dk1"/>
                </a:solidFill>
                <a:effectLst/>
                <a:latin typeface="Times New Roman" panose="02020603050405020304" pitchFamily="18" charset="0"/>
                <a:ea typeface="+mn-ea"/>
                <a:cs typeface="Times New Roman" panose="02020603050405020304" pitchFamily="18" charset="0"/>
              </a:rPr>
              <a:t>Amarasinghe</a:t>
            </a:r>
            <a:r>
              <a:rPr lang="en-US" sz="3100" kern="1200" dirty="0">
                <a:solidFill>
                  <a:schemeClr val="dk1"/>
                </a:solidFill>
                <a:effectLst/>
                <a:latin typeface="Times New Roman" panose="02020603050405020304" pitchFamily="18" charset="0"/>
                <a:ea typeface="+mn-ea"/>
                <a:cs typeface="Times New Roman" panose="02020603050405020304" pitchFamily="18" charset="0"/>
              </a:rPr>
              <a:t> R.A.D.T.</a:t>
            </a:r>
            <a:br>
              <a:rPr lang="en-US" sz="31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a:t>
            </a:r>
            <a:br>
              <a:rPr lang="en-US" sz="6000" dirty="0"/>
            </a:br>
            <a:br>
              <a:rPr lang="en-US" sz="10500" b="1" kern="100" dirty="0">
                <a:effectLst/>
                <a:latin typeface="Times New Roman" panose="02020603050405020304" pitchFamily="18" charset="0"/>
                <a:ea typeface="Yu Gothic" panose="020B0400000000000000" pitchFamily="34" charset="-128"/>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2" name="Rectangle 1">
            <a:extLst>
              <a:ext uri="{FF2B5EF4-FFF2-40B4-BE49-F238E27FC236}">
                <a16:creationId xmlns:a16="http://schemas.microsoft.com/office/drawing/2014/main" id="{257C8D9D-C25B-DE60-E72D-8CB940787BC6}"/>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Freeform 17">
            <a:extLst>
              <a:ext uri="{FF2B5EF4-FFF2-40B4-BE49-F238E27FC236}">
                <a16:creationId xmlns:a16="http://schemas.microsoft.com/office/drawing/2014/main" id="{450A191F-96D0-342C-F667-B48127E42401}"/>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7B057526-4B83-975E-B205-48C020C38588}"/>
              </a:ext>
            </a:extLst>
          </p:cNvPr>
          <p:cNvPicPr>
            <a:picLocks noChangeAspect="1"/>
          </p:cNvPicPr>
          <p:nvPr/>
        </p:nvPicPr>
        <p:blipFill rotWithShape="1">
          <a:blip r:embed="rId4">
            <a:extLst>
              <a:ext uri="{28A0092B-C50C-407E-A947-70E740481C1C}">
                <a14:useLocalDpi xmlns:a14="http://schemas.microsoft.com/office/drawing/2010/main" val="0"/>
              </a:ext>
            </a:extLst>
          </a:blip>
          <a:srcRect l="37121" t="5323" r="26768" b="58010"/>
          <a:stretch/>
        </p:blipFill>
        <p:spPr>
          <a:xfrm>
            <a:off x="10134600" y="152400"/>
            <a:ext cx="1981200" cy="2286000"/>
          </a:xfrm>
          <a:prstGeom prst="rect">
            <a:avLst/>
          </a:prstGeom>
        </p:spPr>
      </p:pic>
    </p:spTree>
    <p:extLst>
      <p:ext uri="{BB962C8B-B14F-4D97-AF65-F5344CB8AC3E}">
        <p14:creationId xmlns:p14="http://schemas.microsoft.com/office/powerpoint/2010/main" val="2181409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88950" y="1295400"/>
            <a:ext cx="11214100" cy="2928932"/>
          </a:xfrm>
        </p:spPr>
        <p:style>
          <a:lnRef idx="2">
            <a:schemeClr val="accent1"/>
          </a:lnRef>
          <a:fillRef idx="1">
            <a:schemeClr val="lt1"/>
          </a:fillRef>
          <a:effectRef idx="0">
            <a:schemeClr val="accent1"/>
          </a:effectRef>
          <a:fontRef idx="minor">
            <a:schemeClr val="dk1"/>
          </a:fontRef>
        </p:style>
        <p:txBody>
          <a:bodyPr anchor="ctr">
            <a:normAutofit/>
          </a:bodyPr>
          <a:lstStyle/>
          <a:p>
            <a:pPr lvl="0">
              <a:lnSpc>
                <a:spcPct val="107000"/>
              </a:lnSpc>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This proposed research component analyzes the human expression while the user reads posts. </a:t>
            </a:r>
          </a:p>
          <a:p>
            <a:pPr lvl="0">
              <a:lnSpc>
                <a:spcPct val="107000"/>
              </a:lnSpc>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Identify the face by tracking the user’s scroll behaviors and capture the image of the face.</a:t>
            </a:r>
          </a:p>
          <a:p>
            <a:pPr lvl="0">
              <a:lnSpc>
                <a:spcPct val="107000"/>
              </a:lnSpc>
              <a:spcAft>
                <a:spcPts val="800"/>
              </a:spcAft>
              <a:buFont typeface="Wingdings" panose="05000000000000000000" pitchFamily="2" charset="2"/>
              <a:buChar char="v"/>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Analyze the expression by doing image processing on the recognized face.</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80230D31-E7BA-B2FC-F2D5-677AFC0A173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Picture 1" descr="A person with a face id&#10;&#10;Description automatically generated">
            <a:extLst>
              <a:ext uri="{FF2B5EF4-FFF2-40B4-BE49-F238E27FC236}">
                <a16:creationId xmlns:a16="http://schemas.microsoft.com/office/drawing/2014/main" id="{C26560D6-7DF2-4B7D-8FF7-003BDD7F53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6600" y="3886200"/>
            <a:ext cx="4262582" cy="2338568"/>
          </a:xfrm>
          <a:prstGeom prst="rect">
            <a:avLst/>
          </a:prstGeom>
        </p:spPr>
      </p:pic>
    </p:spTree>
    <p:extLst>
      <p:ext uri="{BB962C8B-B14F-4D97-AF65-F5344CB8AC3E}">
        <p14:creationId xmlns:p14="http://schemas.microsoft.com/office/powerpoint/2010/main" val="636287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1782"/>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endParaRPr lang="en-US" sz="40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A15E1F9B-BEB3-97B9-D3A0-399F884D59D9}"/>
              </a:ext>
            </a:extLst>
          </p:cNvPr>
          <p:cNvGraphicFramePr>
            <a:graphicFrameLocks noGrp="1"/>
          </p:cNvGraphicFramePr>
          <p:nvPr>
            <p:extLst>
              <p:ext uri="{D42A27DB-BD31-4B8C-83A1-F6EECF244321}">
                <p14:modId xmlns:p14="http://schemas.microsoft.com/office/powerpoint/2010/main" val="2646409315"/>
              </p:ext>
            </p:extLst>
          </p:nvPr>
        </p:nvGraphicFramePr>
        <p:xfrm>
          <a:off x="254000" y="1600200"/>
          <a:ext cx="11531599" cy="3999662"/>
        </p:xfrm>
        <a:graphic>
          <a:graphicData uri="http://schemas.openxmlformats.org/drawingml/2006/table">
            <a:tbl>
              <a:tblPr firstRow="1" firstCol="1">
                <a:tableStyleId>{5C22544A-7EE6-4342-B048-85BDC9FD1C3A}</a:tableStyleId>
              </a:tblPr>
              <a:tblGrid>
                <a:gridCol w="2350389">
                  <a:extLst>
                    <a:ext uri="{9D8B030D-6E8A-4147-A177-3AD203B41FA5}">
                      <a16:colId xmlns:a16="http://schemas.microsoft.com/office/drawing/2014/main" val="543872842"/>
                    </a:ext>
                  </a:extLst>
                </a:gridCol>
                <a:gridCol w="1836242">
                  <a:extLst>
                    <a:ext uri="{9D8B030D-6E8A-4147-A177-3AD203B41FA5}">
                      <a16:colId xmlns:a16="http://schemas.microsoft.com/office/drawing/2014/main" val="2800114722"/>
                    </a:ext>
                  </a:extLst>
                </a:gridCol>
                <a:gridCol w="1836242">
                  <a:extLst>
                    <a:ext uri="{9D8B030D-6E8A-4147-A177-3AD203B41FA5}">
                      <a16:colId xmlns:a16="http://schemas.microsoft.com/office/drawing/2014/main" val="758368179"/>
                    </a:ext>
                  </a:extLst>
                </a:gridCol>
                <a:gridCol w="1836242">
                  <a:extLst>
                    <a:ext uri="{9D8B030D-6E8A-4147-A177-3AD203B41FA5}">
                      <a16:colId xmlns:a16="http://schemas.microsoft.com/office/drawing/2014/main" val="3609962756"/>
                    </a:ext>
                  </a:extLst>
                </a:gridCol>
                <a:gridCol w="1836242">
                  <a:extLst>
                    <a:ext uri="{9D8B030D-6E8A-4147-A177-3AD203B41FA5}">
                      <a16:colId xmlns:a16="http://schemas.microsoft.com/office/drawing/2014/main" val="3231843665"/>
                    </a:ext>
                  </a:extLst>
                </a:gridCol>
                <a:gridCol w="1836242">
                  <a:extLst>
                    <a:ext uri="{9D8B030D-6E8A-4147-A177-3AD203B41FA5}">
                      <a16:colId xmlns:a16="http://schemas.microsoft.com/office/drawing/2014/main" val="4117966735"/>
                    </a:ext>
                  </a:extLst>
                </a:gridCol>
              </a:tblGrid>
              <a:tr h="335514">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Features</a:t>
                      </a: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600" dirty="0">
                          <a:effectLst/>
                        </a:rPr>
                        <a:t>Research [4]</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07342978"/>
                  </a:ext>
                </a:extLst>
              </a:tr>
              <a:tr h="663910">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Identify the user behavior.</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mn-lt"/>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74458752"/>
                  </a:ext>
                </a:extLst>
              </a:tr>
              <a:tr h="454875">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Time on post measurement.</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62097166"/>
                  </a:ext>
                </a:extLst>
              </a:tr>
              <a:tr h="494481">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Content basis face recognition.</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24635649"/>
                  </a:ext>
                </a:extLst>
              </a:tr>
              <a:tr h="663910">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Facial expression analysis.</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82187321"/>
                  </a:ext>
                </a:extLst>
              </a:tr>
              <a:tr h="663910">
                <a:tc>
                  <a:txBody>
                    <a:bodyPr/>
                    <a:lstStyle/>
                    <a:p>
                      <a:pPr>
                        <a:lnSpc>
                          <a:spcPct val="107000"/>
                        </a:lnSpc>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Categorize the specific expression.</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450786721"/>
                  </a:ext>
                </a:extLst>
              </a:tr>
              <a:tr h="663910">
                <a:tc>
                  <a:txBody>
                    <a:bodyPr/>
                    <a:lstStyle/>
                    <a:p>
                      <a:pPr>
                        <a:lnSpc>
                          <a:spcPct val="107000"/>
                        </a:lnSpc>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Identify the expression type.</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930942562"/>
                  </a:ext>
                </a:extLst>
              </a:tr>
            </a:tbl>
          </a:graphicData>
        </a:graphic>
      </p:graphicFrame>
    </p:spTree>
    <p:extLst>
      <p:ext uri="{BB962C8B-B14F-4D97-AF65-F5344CB8AC3E}">
        <p14:creationId xmlns:p14="http://schemas.microsoft.com/office/powerpoint/2010/main" val="133059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E944697-5D9C-9348-C3C9-05884960D815}"/>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12436"/>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95500" y="2057400"/>
            <a:ext cx="8420100" cy="2138896"/>
          </a:xfrm>
        </p:spPr>
        <p:txBody>
          <a:bodyPr>
            <a:normAutofit fontScale="92500"/>
          </a:bodyPr>
          <a:lstStyle/>
          <a:p>
            <a:pPr marL="0" indent="0">
              <a:lnSpc>
                <a:spcPct val="107000"/>
              </a:lnSpc>
              <a:spcAft>
                <a:spcPts val="800"/>
              </a:spcAft>
              <a:buNone/>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How can identify the emotions and emotional response patterns by analyzing the detected facial expressions while reading social media contents and what is the correlation between the content type and the user’s facial expression?</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3E11D05F-02FE-333A-4380-FCE955766ED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EBBDCAF-1D66-6E6B-113A-A6785A38C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618" y="4196296"/>
            <a:ext cx="4514850" cy="2204504"/>
          </a:xfrm>
          <a:prstGeom prst="rect">
            <a:avLst/>
          </a:prstGeom>
        </p:spPr>
      </p:pic>
    </p:spTree>
    <p:extLst>
      <p:ext uri="{BB962C8B-B14F-4D97-AF65-F5344CB8AC3E}">
        <p14:creationId xmlns:p14="http://schemas.microsoft.com/office/powerpoint/2010/main" val="99339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7151"/>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88648BA-0D2A-4D8F-0B55-7A84311F2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005" y="1584326"/>
            <a:ext cx="10009989" cy="4011482"/>
          </a:xfrm>
          <a:prstGeom prst="rect">
            <a:avLst/>
          </a:prstGeom>
        </p:spPr>
      </p:pic>
    </p:spTree>
    <p:extLst>
      <p:ext uri="{BB962C8B-B14F-4D97-AF65-F5344CB8AC3E}">
        <p14:creationId xmlns:p14="http://schemas.microsoft.com/office/powerpoint/2010/main" val="4221627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7314CD2-A0B6-3B2B-FA97-6E9BBBEEF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00" y="889793"/>
            <a:ext cx="6019800" cy="5505450"/>
          </a:xfrm>
          <a:prstGeom prst="rect">
            <a:avLst/>
          </a:prstGeom>
        </p:spPr>
      </p:pic>
      <p:sp>
        <p:nvSpPr>
          <p:cNvPr id="7" name="Rectangle 6">
            <a:extLst>
              <a:ext uri="{FF2B5EF4-FFF2-40B4-BE49-F238E27FC236}">
                <a16:creationId xmlns:a16="http://schemas.microsoft.com/office/drawing/2014/main" id="{1F12E1FF-20A6-1C5E-8EB4-0E198F5F0CBE}"/>
              </a:ext>
            </a:extLst>
          </p:cNvPr>
          <p:cNvSpPr/>
          <p:nvPr/>
        </p:nvSpPr>
        <p:spPr>
          <a:xfrm>
            <a:off x="3086100" y="889793"/>
            <a:ext cx="6019800" cy="4056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Times New Roman" panose="02020603050405020304" pitchFamily="18" charset="0"/>
                <a:cs typeface="Times New Roman" panose="02020603050405020304" pitchFamily="18" charset="0"/>
              </a:rPr>
              <a:t>Our System</a:t>
            </a:r>
          </a:p>
        </p:txBody>
      </p:sp>
      <p:sp>
        <p:nvSpPr>
          <p:cNvPr id="9" name="Rectangle 8">
            <a:extLst>
              <a:ext uri="{FF2B5EF4-FFF2-40B4-BE49-F238E27FC236}">
                <a16:creationId xmlns:a16="http://schemas.microsoft.com/office/drawing/2014/main" id="{22133719-A722-A905-C352-B907ADF1F1EC}"/>
              </a:ext>
            </a:extLst>
          </p:cNvPr>
          <p:cNvSpPr/>
          <p:nvPr/>
        </p:nvSpPr>
        <p:spPr>
          <a:xfrm>
            <a:off x="3086100" y="1752600"/>
            <a:ext cx="6019800" cy="4056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Times New Roman" panose="02020603050405020304" pitchFamily="18" charset="0"/>
                <a:cs typeface="Times New Roman" panose="02020603050405020304" pitchFamily="18" charset="0"/>
              </a:rPr>
              <a:t>Social Media Platforms</a:t>
            </a:r>
          </a:p>
        </p:txBody>
      </p:sp>
    </p:spTree>
    <p:extLst>
      <p:ext uri="{BB962C8B-B14F-4D97-AF65-F5344CB8AC3E}">
        <p14:creationId xmlns:p14="http://schemas.microsoft.com/office/powerpoint/2010/main" val="551010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Visual Studio</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Flutter</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Python</a:t>
            </a:r>
          </a:p>
          <a:p>
            <a:pPr marL="342900" lvl="0" indent="-342900">
              <a:lnSpc>
                <a:spcPct val="107000"/>
              </a:lnSpc>
              <a:buFont typeface="Wingdings" panose="05000000000000000000" pitchFamily="2"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TensorFLow</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GitHub</a:t>
            </a:r>
          </a:p>
          <a:p>
            <a:pPr marL="342900" lvl="0" indent="-342900">
              <a:lnSpc>
                <a:spcPct val="107000"/>
              </a:lnSpc>
              <a:spcAft>
                <a:spcPts val="800"/>
              </a:spcAft>
              <a:buFont typeface="Wingdings" panose="05000000000000000000" pitchFamily="2"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Sql</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lite</a:t>
            </a: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HOG , SVM – Detection</a:t>
            </a:r>
          </a:p>
          <a:p>
            <a:pPr marL="342900" lvl="0" indent="-342900">
              <a:lnSpc>
                <a:spcPct val="107000"/>
              </a:lnSpc>
              <a:buFont typeface="Wingdings" panose="05000000000000000000" pitchFamily="2" charset="2"/>
              <a:buChar char="§"/>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Dlib</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Landmarks</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CNN – Emotion Recognition</a:t>
            </a:r>
          </a:p>
          <a:p>
            <a:pPr marL="342900" lvl="0" indent="-342900">
              <a:lnSpc>
                <a:spcPct val="107000"/>
              </a:lnSpc>
              <a:spcAft>
                <a:spcPts val="80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LDA –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Feture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Extraction</a:t>
            </a:r>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Data Argumentation</a:t>
            </a:r>
          </a:p>
          <a:p>
            <a:pPr marL="342900" lvl="0" indent="-342900">
              <a:lnSpc>
                <a:spcPct val="107000"/>
              </a:lnSpc>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Segmentation</a:t>
            </a:r>
          </a:p>
          <a:p>
            <a:pPr marL="342900" lvl="0" indent="-342900">
              <a:lnSpc>
                <a:spcPct val="107000"/>
              </a:lnSpc>
              <a:spcAft>
                <a:spcPts val="80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Pattern Recognition</a:t>
            </a:r>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82379" y="4979688"/>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70" y="2481733"/>
            <a:ext cx="1429060" cy="1070415"/>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pic>
        <p:nvPicPr>
          <p:cNvPr id="3" name="Picture 2" descr="A red and black logo&#10;&#10;Description automatically generated">
            <a:extLst>
              <a:ext uri="{FF2B5EF4-FFF2-40B4-BE49-F238E27FC236}">
                <a16:creationId xmlns:a16="http://schemas.microsoft.com/office/drawing/2014/main" id="{366B480F-8ECD-49AC-ED7B-4DD77D5B54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3554" y="3156152"/>
            <a:ext cx="1367969" cy="1367969"/>
          </a:xfrm>
          <a:prstGeom prst="rect">
            <a:avLst/>
          </a:prstGeom>
          <a:ln>
            <a:noFill/>
          </a:ln>
          <a:effectLst>
            <a:outerShdw blurRad="292100" dist="139700" dir="2700000" algn="tl" rotWithShape="0">
              <a:srgbClr val="333333">
                <a:alpha val="65000"/>
              </a:srgbClr>
            </a:outerShdw>
          </a:effectLst>
        </p:spPr>
      </p:pic>
      <p:pic>
        <p:nvPicPr>
          <p:cNvPr id="5" name="Picture 4" descr="A logo on a white surface&#10;&#10;Description automatically generated">
            <a:extLst>
              <a:ext uri="{FF2B5EF4-FFF2-40B4-BE49-F238E27FC236}">
                <a16:creationId xmlns:a16="http://schemas.microsoft.com/office/drawing/2014/main" id="{86638C8F-B113-B16A-A216-3803D036E2EF}"/>
              </a:ext>
            </a:extLst>
          </p:cNvPr>
          <p:cNvPicPr>
            <a:picLocks noChangeAspect="1"/>
          </p:cNvPicPr>
          <p:nvPr/>
        </p:nvPicPr>
        <p:blipFill rotWithShape="1">
          <a:blip r:embed="rId8">
            <a:extLst>
              <a:ext uri="{28A0092B-C50C-407E-A947-70E740481C1C}">
                <a14:useLocalDpi xmlns:a14="http://schemas.microsoft.com/office/drawing/2010/main" val="0"/>
              </a:ext>
            </a:extLst>
          </a:blip>
          <a:srcRect l="35232" t="21491" r="35556" b="33570"/>
          <a:stretch/>
        </p:blipFill>
        <p:spPr>
          <a:xfrm>
            <a:off x="6793611" y="5135815"/>
            <a:ext cx="970850" cy="993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240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A468CB-03A5-4133-F7AF-16F6B6A69883}"/>
              </a:ext>
            </a:extLst>
          </p:cNvPr>
          <p:cNvSpPr/>
          <p:nvPr/>
        </p:nvSpPr>
        <p:spPr>
          <a:xfrm>
            <a:off x="0" y="0"/>
            <a:ext cx="12192000" cy="6324600"/>
          </a:xfrm>
          <a:prstGeom prst="rect">
            <a:avLst/>
          </a:prstGeom>
          <a:gradFill flip="none" rotWithShape="1">
            <a:gsLst>
              <a:gs pos="0">
                <a:schemeClr val="accent2">
                  <a:tint val="73000"/>
                  <a:shade val="100000"/>
                  <a:satMod val="150000"/>
                </a:schemeClr>
              </a:gs>
              <a:gs pos="25000">
                <a:schemeClr val="accent2">
                  <a:tint val="96000"/>
                  <a:shade val="80000"/>
                  <a:satMod val="105000"/>
                </a:schemeClr>
              </a:gs>
              <a:gs pos="38000">
                <a:schemeClr val="accent2">
                  <a:tint val="96000"/>
                  <a:shade val="59000"/>
                  <a:satMod val="120000"/>
                </a:schemeClr>
              </a:gs>
              <a:gs pos="55000">
                <a:schemeClr val="accent2">
                  <a:tint val="100000"/>
                  <a:shade val="57000"/>
                  <a:satMod val="120000"/>
                </a:schemeClr>
              </a:gs>
              <a:gs pos="80000">
                <a:schemeClr val="accent2">
                  <a:tint val="100000"/>
                  <a:shade val="56000"/>
                  <a:satMod val="145000"/>
                </a:schemeClr>
              </a:gs>
              <a:gs pos="88000">
                <a:schemeClr val="accent2">
                  <a:tint val="100000"/>
                  <a:shade val="63000"/>
                  <a:satMod val="160000"/>
                </a:schemeClr>
              </a:gs>
              <a:gs pos="100000">
                <a:schemeClr val="accent2">
                  <a:tint val="99000"/>
                  <a:shade val="100000"/>
                  <a:satMod val="155000"/>
                </a:schemeClr>
              </a:gs>
            </a:gsLst>
            <a:path path="rect">
              <a:fillToRect l="100000" t="100000"/>
            </a:path>
            <a:tileRect r="-100000" b="-100000"/>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590B7D3-01DC-E52E-9202-201AF424C33A}"/>
              </a:ext>
            </a:extLst>
          </p:cNvPr>
          <p:cNvSpPr/>
          <p:nvPr/>
        </p:nvSpPr>
        <p:spPr>
          <a:xfrm>
            <a:off x="-247888" y="-75119"/>
            <a:ext cx="4210288" cy="10235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5"/>
          <p:cNvSpPr/>
          <p:nvPr/>
        </p:nvSpPr>
        <p:spPr>
          <a:xfrm>
            <a:off x="10923143" y="5343349"/>
            <a:ext cx="2537714" cy="15133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2" name="TextBox 13">
            <a:extLst>
              <a:ext uri="{FF2B5EF4-FFF2-40B4-BE49-F238E27FC236}">
                <a16:creationId xmlns:a16="http://schemas.microsoft.com/office/drawing/2014/main" id="{0055BD72-B897-F810-BE1F-B572E001D5F5}"/>
              </a:ext>
            </a:extLst>
          </p:cNvPr>
          <p:cNvSpPr txBox="1"/>
          <p:nvPr/>
        </p:nvSpPr>
        <p:spPr>
          <a:xfrm>
            <a:off x="304800" y="-9896"/>
            <a:ext cx="4027226" cy="809132"/>
          </a:xfrm>
          <a:prstGeom prst="rect">
            <a:avLst/>
          </a:prstGeom>
        </p:spPr>
        <p:txBody>
          <a:bodyPr wrap="square" lIns="0" tIns="0" rIns="0" bIns="0" rtlCol="0" anchor="t">
            <a:spAutoFit/>
          </a:bodyPr>
          <a:lstStyle/>
          <a:p>
            <a:pPr>
              <a:lnSpc>
                <a:spcPts val="7239"/>
              </a:lnSpc>
            </a:pPr>
            <a:r>
              <a:rPr lang="en-US" sz="4000" spc="514" dirty="0">
                <a:solidFill>
                  <a:schemeClr val="bg1">
                    <a:lumMod val="95000"/>
                  </a:schemeClr>
                </a:solidFill>
                <a:latin typeface="Cambria Math" panose="02040503050406030204" pitchFamily="18" charset="0"/>
                <a:ea typeface="Cambria Math" panose="02040503050406030204" pitchFamily="18" charset="0"/>
              </a:rPr>
              <a:t>Our Team…</a:t>
            </a:r>
          </a:p>
        </p:txBody>
      </p:sp>
      <p:pic>
        <p:nvPicPr>
          <p:cNvPr id="10" name="Picture 9">
            <a:extLst>
              <a:ext uri="{FF2B5EF4-FFF2-40B4-BE49-F238E27FC236}">
                <a16:creationId xmlns:a16="http://schemas.microsoft.com/office/drawing/2014/main" id="{425DD638-A414-0F8A-DD9C-17F8027B06F2}"/>
              </a:ext>
            </a:extLst>
          </p:cNvPr>
          <p:cNvPicPr>
            <a:picLocks noChangeAspect="1"/>
          </p:cNvPicPr>
          <p:nvPr/>
        </p:nvPicPr>
        <p:blipFill rotWithShape="1">
          <a:blip r:embed="rId4">
            <a:extLst>
              <a:ext uri="{28A0092B-C50C-407E-A947-70E740481C1C}">
                <a14:useLocalDpi xmlns:a14="http://schemas.microsoft.com/office/drawing/2010/main" val="0"/>
              </a:ext>
            </a:extLst>
          </a:blip>
          <a:srcRect l="37121" t="5323" r="26768" b="58010"/>
          <a:stretch/>
        </p:blipFill>
        <p:spPr>
          <a:xfrm>
            <a:off x="3894073" y="3930683"/>
            <a:ext cx="1560000"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59FC2064-FB9F-63CB-08FA-4BBA12EAB11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211" b="19592"/>
          <a:stretch/>
        </p:blipFill>
        <p:spPr>
          <a:xfrm>
            <a:off x="6293277" y="3936415"/>
            <a:ext cx="1546490"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57A5256A-B7E4-C82F-14D2-351F8F6708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9270" y="3966911"/>
            <a:ext cx="1550667" cy="1764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3F1107E5-3AAF-75CE-A6C3-D433D0FECF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821" t="2896" r="9660" b="39223"/>
          <a:stretch/>
        </p:blipFill>
        <p:spPr>
          <a:xfrm>
            <a:off x="1337988" y="3913114"/>
            <a:ext cx="1604299" cy="1788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A person with dark hair wearing a colorful shirt&#10;&#10;Description automatically generated">
            <a:extLst>
              <a:ext uri="{FF2B5EF4-FFF2-40B4-BE49-F238E27FC236}">
                <a16:creationId xmlns:a16="http://schemas.microsoft.com/office/drawing/2014/main" id="{EE2584B4-840C-7341-3E9C-E0EDFDB842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8496" y="1245535"/>
            <a:ext cx="1381897"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descr="A person with a beard&#10;&#10;Description automatically generated">
            <a:extLst>
              <a:ext uri="{FF2B5EF4-FFF2-40B4-BE49-F238E27FC236}">
                <a16:creationId xmlns:a16="http://schemas.microsoft.com/office/drawing/2014/main" id="{324DF97B-AAD3-646D-1D8F-259E7F4321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2750" y="1206212"/>
            <a:ext cx="1350000" cy="18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A person in a green and blue dress&#10;&#10;Description automatically generated">
            <a:extLst>
              <a:ext uri="{FF2B5EF4-FFF2-40B4-BE49-F238E27FC236}">
                <a16:creationId xmlns:a16="http://schemas.microsoft.com/office/drawing/2014/main" id="{15AB1449-56F7-FF61-BB95-F53775512E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04028" y="1206212"/>
            <a:ext cx="1503159" cy="18851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TextBox 21">
            <a:extLst>
              <a:ext uri="{FF2B5EF4-FFF2-40B4-BE49-F238E27FC236}">
                <a16:creationId xmlns:a16="http://schemas.microsoft.com/office/drawing/2014/main" id="{786ACC19-0970-2D6F-BF03-FB7A9CBBD339}"/>
              </a:ext>
            </a:extLst>
          </p:cNvPr>
          <p:cNvSpPr txBox="1"/>
          <p:nvPr/>
        </p:nvSpPr>
        <p:spPr>
          <a:xfrm>
            <a:off x="1309974" y="5774460"/>
            <a:ext cx="1735668" cy="292388"/>
          </a:xfrm>
          <a:prstGeom prst="rect">
            <a:avLst/>
          </a:prstGeom>
          <a:noFill/>
        </p:spPr>
        <p:txBody>
          <a:bodyPr wrap="none" rtlCol="0">
            <a:spAutoFit/>
          </a:bodyPr>
          <a:lstStyle/>
          <a:p>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Senadheera W.D.N.D.</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41E784B-318F-2252-B619-B1ECBCBDB2C3}"/>
              </a:ext>
            </a:extLst>
          </p:cNvPr>
          <p:cNvSpPr txBox="1"/>
          <p:nvPr/>
        </p:nvSpPr>
        <p:spPr>
          <a:xfrm>
            <a:off x="3774951" y="5773017"/>
            <a:ext cx="1805751" cy="292388"/>
          </a:xfrm>
          <a:prstGeom prst="rect">
            <a:avLst/>
          </a:prstGeom>
          <a:noFill/>
        </p:spPr>
        <p:txBody>
          <a:bodyPr wrap="none" rtlCol="0">
            <a:spAutoFit/>
          </a:bodyPr>
          <a:lstStyle/>
          <a:p>
            <a:r>
              <a:rPr lang="en-US" sz="1300" b="1" dirty="0" err="1">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Amarasinghe</a:t>
            </a:r>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 R.A.D.T.</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C5D9FE38-2F73-0906-EF9E-6E756969CC5F}"/>
              </a:ext>
            </a:extLst>
          </p:cNvPr>
          <p:cNvSpPr txBox="1"/>
          <p:nvPr/>
        </p:nvSpPr>
        <p:spPr>
          <a:xfrm>
            <a:off x="6277684" y="5774460"/>
            <a:ext cx="1680268" cy="292388"/>
          </a:xfrm>
          <a:prstGeom prst="rect">
            <a:avLst/>
          </a:prstGeom>
          <a:noFill/>
        </p:spPr>
        <p:txBody>
          <a:bodyPr wrap="none" rtlCol="0">
            <a:spAutoFit/>
          </a:bodyPr>
          <a:lstStyle/>
          <a:p>
            <a:r>
              <a:rPr lang="en-US" sz="1300" b="1" dirty="0" err="1">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Ekanayaka</a:t>
            </a:r>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 E.M.C.S.</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D0FC0E62-9307-216E-1BE3-174B4536F73F}"/>
              </a:ext>
            </a:extLst>
          </p:cNvPr>
          <p:cNvSpPr txBox="1"/>
          <p:nvPr/>
        </p:nvSpPr>
        <p:spPr>
          <a:xfrm>
            <a:off x="8739270" y="5738986"/>
            <a:ext cx="1675908" cy="292388"/>
          </a:xfrm>
          <a:prstGeom prst="rect">
            <a:avLst/>
          </a:prstGeom>
          <a:noFill/>
        </p:spPr>
        <p:txBody>
          <a:bodyPr wrap="none" rtlCol="0">
            <a:spAutoFit/>
          </a:bodyPr>
          <a:lstStyle/>
          <a:p>
            <a:r>
              <a:rPr lang="en-US" sz="1300" b="1" dirty="0" err="1">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Nanayakkara</a:t>
            </a:r>
            <a:r>
              <a:rPr lang="en-US" sz="1300" b="1" dirty="0">
                <a:solidFill>
                  <a:schemeClr val="bg1">
                    <a:lumMod val="95000"/>
                  </a:schemeClr>
                </a:solidFill>
                <a:effectLst/>
                <a:latin typeface="Times New Roman" panose="02020603050405020304" pitchFamily="18" charset="0"/>
                <a:ea typeface="DengXian" panose="02010600030101010101" pitchFamily="2" charset="-122"/>
                <a:cs typeface="Times New Roman" panose="02020603050405020304" pitchFamily="18" charset="0"/>
              </a:rPr>
              <a:t> A.A.R.</a:t>
            </a:r>
            <a:endParaRPr lang="en-US" sz="13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B1C4C647-38A1-CEE3-A8F2-B09709CDA872}"/>
              </a:ext>
            </a:extLst>
          </p:cNvPr>
          <p:cNvSpPr txBox="1"/>
          <p:nvPr/>
        </p:nvSpPr>
        <p:spPr>
          <a:xfrm>
            <a:off x="5079119" y="3000940"/>
            <a:ext cx="2033762" cy="461665"/>
          </a:xfrm>
          <a:prstGeom prst="rect">
            <a:avLst/>
          </a:prstGeom>
          <a:noFill/>
        </p:spPr>
        <p:txBody>
          <a:bodyPr wrap="square" rtlCol="0">
            <a:spAutoFit/>
          </a:bodyPr>
          <a:lstStyle/>
          <a:p>
            <a:pPr algn="ctr"/>
            <a:r>
              <a:rPr lang="en-US" sz="1200" b="1" dirty="0">
                <a:solidFill>
                  <a:schemeClr val="tx1"/>
                </a:solidFill>
              </a:rPr>
              <a:t>Co</a:t>
            </a:r>
            <a:r>
              <a:rPr lang="en-US" sz="1200" b="1" dirty="0"/>
              <a:t>-</a:t>
            </a:r>
            <a:r>
              <a:rPr lang="en-US" sz="1200" b="1" dirty="0">
                <a:solidFill>
                  <a:schemeClr val="tx1"/>
                </a:solidFill>
              </a:rPr>
              <a:t>Supervisor</a:t>
            </a:r>
          </a:p>
          <a:p>
            <a:pPr algn="ctr"/>
            <a:r>
              <a:rPr lang="en-US" sz="1200" b="1" dirty="0">
                <a:solidFill>
                  <a:schemeClr val="bg1"/>
                </a:solidFill>
                <a:latin typeface="Times New Roman" panose="02020603050405020304" pitchFamily="18" charset="0"/>
                <a:cs typeface="Times New Roman" panose="02020603050405020304" pitchFamily="18" charset="0"/>
              </a:rPr>
              <a:t>Dr. Bhagya Nathali Silva</a:t>
            </a:r>
            <a:endParaRPr lang="en-US" sz="1200" b="1" dirty="0">
              <a:solidFill>
                <a:schemeClr val="tx1"/>
              </a:solidFill>
            </a:endParaRPr>
          </a:p>
        </p:txBody>
      </p:sp>
      <p:sp>
        <p:nvSpPr>
          <p:cNvPr id="3" name="TextBox 2">
            <a:extLst>
              <a:ext uri="{FF2B5EF4-FFF2-40B4-BE49-F238E27FC236}">
                <a16:creationId xmlns:a16="http://schemas.microsoft.com/office/drawing/2014/main" id="{657784BF-42C2-D891-E558-A4FC237DB9FC}"/>
              </a:ext>
            </a:extLst>
          </p:cNvPr>
          <p:cNvSpPr txBox="1"/>
          <p:nvPr/>
        </p:nvSpPr>
        <p:spPr>
          <a:xfrm>
            <a:off x="7577556" y="3070613"/>
            <a:ext cx="2033762" cy="646331"/>
          </a:xfrm>
          <a:prstGeom prst="rect">
            <a:avLst/>
          </a:prstGeom>
          <a:noFill/>
        </p:spPr>
        <p:txBody>
          <a:bodyPr wrap="square" rtlCol="0">
            <a:spAutoFit/>
          </a:bodyPr>
          <a:lstStyle/>
          <a:p>
            <a:pPr algn="ctr"/>
            <a:r>
              <a:rPr lang="en-US" sz="1200" b="1" dirty="0">
                <a:solidFill>
                  <a:schemeClr val="tx1"/>
                </a:solidFill>
              </a:rPr>
              <a:t>External Supervisor</a:t>
            </a:r>
          </a:p>
          <a:p>
            <a:pPr algn="ctr"/>
            <a:r>
              <a:rPr lang="en-US" sz="1200" b="1" dirty="0">
                <a:solidFill>
                  <a:schemeClr val="bg1"/>
                </a:solidFill>
                <a:latin typeface="Times New Roman" panose="02020603050405020304" pitchFamily="18" charset="0"/>
                <a:cs typeface="Times New Roman" panose="02020603050405020304" pitchFamily="18" charset="0"/>
              </a:rPr>
              <a:t>Soorya </a:t>
            </a:r>
            <a:r>
              <a:rPr lang="en-US" sz="1200" b="1" dirty="0" err="1">
                <a:solidFill>
                  <a:schemeClr val="bg1"/>
                </a:solidFill>
                <a:latin typeface="Times New Roman" panose="02020603050405020304" pitchFamily="18" charset="0"/>
                <a:cs typeface="Times New Roman" panose="02020603050405020304" pitchFamily="18" charset="0"/>
              </a:rPr>
              <a:t>Jayarathne</a:t>
            </a:r>
            <a:endParaRPr lang="en-US" sz="1200" b="1" dirty="0">
              <a:solidFill>
                <a:schemeClr val="bg1"/>
              </a:solidFill>
              <a:latin typeface="Times New Roman" panose="02020603050405020304" pitchFamily="18" charset="0"/>
              <a:cs typeface="Times New Roman" panose="02020603050405020304" pitchFamily="18" charset="0"/>
            </a:endParaRPr>
          </a:p>
          <a:p>
            <a:pPr algn="ctr"/>
            <a:r>
              <a:rPr lang="en-US" sz="1200" b="1" dirty="0"/>
              <a:t>(Psychological </a:t>
            </a:r>
            <a:r>
              <a:rPr lang="en-US" sz="1200" b="1" dirty="0" err="1"/>
              <a:t>Conselor</a:t>
            </a:r>
            <a:r>
              <a:rPr lang="en-US" sz="1200" b="1" dirty="0"/>
              <a:t>)</a:t>
            </a:r>
          </a:p>
        </p:txBody>
      </p:sp>
      <p:sp>
        <p:nvSpPr>
          <p:cNvPr id="5" name="TextBox 4">
            <a:extLst>
              <a:ext uri="{FF2B5EF4-FFF2-40B4-BE49-F238E27FC236}">
                <a16:creationId xmlns:a16="http://schemas.microsoft.com/office/drawing/2014/main" id="{59B24C67-B20D-87B1-E25B-6E635DBD9ACD}"/>
              </a:ext>
            </a:extLst>
          </p:cNvPr>
          <p:cNvSpPr txBox="1"/>
          <p:nvPr/>
        </p:nvSpPr>
        <p:spPr>
          <a:xfrm>
            <a:off x="2560869" y="2951523"/>
            <a:ext cx="2033762" cy="461665"/>
          </a:xfrm>
          <a:prstGeom prst="rect">
            <a:avLst/>
          </a:prstGeom>
          <a:noFill/>
        </p:spPr>
        <p:txBody>
          <a:bodyPr wrap="square" rtlCol="0">
            <a:spAutoFit/>
          </a:bodyPr>
          <a:lstStyle/>
          <a:p>
            <a:pPr algn="ctr"/>
            <a:r>
              <a:rPr lang="en-US" sz="1200" b="1" dirty="0">
                <a:solidFill>
                  <a:schemeClr val="tx1"/>
                </a:solidFill>
              </a:rPr>
              <a:t>Supervisor</a:t>
            </a:r>
          </a:p>
          <a:p>
            <a:pPr algn="ctr"/>
            <a:r>
              <a:rPr lang="en-US" sz="1200" b="1" dirty="0">
                <a:solidFill>
                  <a:schemeClr val="bg1"/>
                </a:solidFill>
                <a:latin typeface="Times New Roman" panose="02020603050405020304" pitchFamily="18" charset="0"/>
                <a:cs typeface="Times New Roman" panose="02020603050405020304" pitchFamily="18" charset="0"/>
              </a:rPr>
              <a:t>Dr. Junius Anjana</a:t>
            </a:r>
            <a:endParaRPr lang="en-US" sz="1200" b="1" dirty="0">
              <a:solidFill>
                <a:schemeClr val="tx1"/>
              </a:solidFill>
            </a:endParaRPr>
          </a:p>
        </p:txBody>
      </p:sp>
    </p:spTree>
    <p:extLst>
      <p:ext uri="{BB962C8B-B14F-4D97-AF65-F5344CB8AC3E}">
        <p14:creationId xmlns:p14="http://schemas.microsoft.com/office/powerpoint/2010/main" val="3930399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Integration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Predictive Model</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Security</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Pattern Recognition</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Security</a:t>
            </a:r>
          </a:p>
          <a:p>
            <a:pPr marL="285750" indent="-285750">
              <a:buFont typeface="Wingdings" panose="05000000000000000000" pitchFamily="2" charset="2"/>
              <a:buChar char="§"/>
            </a:pPr>
            <a:endParaRPr lang="en-US" sz="1800" dirty="0">
              <a:solidFill>
                <a:schemeClr val="tx1"/>
              </a:solidFill>
              <a:latin typeface="Times New Roman" panose="02020603050405020304" pitchFamily="18" charset="0"/>
              <a:cs typeface="Times New Roman" panose="02020603050405020304" pitchFamily="18" charset="0"/>
            </a:endParaRPr>
          </a:p>
          <a:p>
            <a:pPr>
              <a:buSzPct val="120000"/>
            </a:pPr>
            <a:endParaRPr lang="en-US" sz="1800" dirty="0"/>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Privacy and 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Quick Response Time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Visual Studio</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Python</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Pandas</a:t>
            </a:r>
          </a:p>
          <a:p>
            <a:pPr marL="285750" lvl="0" indent="-285750">
              <a:lnSpc>
                <a:spcPct val="107000"/>
              </a:lnSpc>
              <a:spcAft>
                <a:spcPts val="800"/>
              </a:spcAft>
              <a:buFont typeface="Wingdings" panose="05000000000000000000" pitchFamily="2" charset="2"/>
              <a:buChar char="§"/>
              <a:tabLst>
                <a:tab pos="45720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Computer Vision</a:t>
            </a:r>
          </a:p>
        </p:txBody>
      </p:sp>
    </p:spTree>
    <p:extLst>
      <p:ext uri="{BB962C8B-B14F-4D97-AF65-F5344CB8AC3E}">
        <p14:creationId xmlns:p14="http://schemas.microsoft.com/office/powerpoint/2010/main" val="1567429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20272" y="18115"/>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5A34A36-6281-A66C-0A0A-54D8A7510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458" y="961443"/>
            <a:ext cx="9847083" cy="4935114"/>
          </a:xfrm>
          <a:prstGeom prst="rect">
            <a:avLst/>
          </a:prstGeom>
        </p:spPr>
      </p:pic>
    </p:spTree>
    <p:extLst>
      <p:ext uri="{BB962C8B-B14F-4D97-AF65-F5344CB8AC3E}">
        <p14:creationId xmlns:p14="http://schemas.microsoft.com/office/powerpoint/2010/main" val="370522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1484952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IT21292118</a:t>
            </a:r>
            <a:r>
              <a:rPr lang="en-US" sz="1800" dirty="0">
                <a:solidFill>
                  <a:schemeClr val="tx1"/>
                </a:solidFill>
              </a:rPr>
              <a:t>   |   </a:t>
            </a:r>
            <a:r>
              <a:rPr lang="en-US" dirty="0" err="1">
                <a:solidFill>
                  <a:schemeClr val="tx1"/>
                </a:solidFill>
              </a:rPr>
              <a:t>Amarasinghe</a:t>
            </a:r>
            <a:r>
              <a:rPr lang="en-US" dirty="0">
                <a:solidFill>
                  <a:schemeClr val="tx1"/>
                </a:solidFill>
              </a:rPr>
              <a:t> R.A.D.T.</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3E825AA3-7634-3D78-A57D-D337389058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476CA5F-6D66-8181-9A08-55D817EA8093}"/>
              </a:ext>
            </a:extLst>
          </p:cNvPr>
          <p:cNvSpPr txBox="1">
            <a:spLocks/>
          </p:cNvSpPr>
          <p:nvPr/>
        </p:nvSpPr>
        <p:spPr>
          <a:xfrm>
            <a:off x="470958" y="1066944"/>
            <a:ext cx="11250084" cy="512784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Kross</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E., et al. (2013). Facebook Use Predicts Declines in Subjective Well-Being in Young Adults. PLOS ONE.</a:t>
            </a:r>
          </a:p>
          <a:p>
            <a:pPr marL="0" indent="0">
              <a:lnSpc>
                <a:spcPct val="107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Guntuku</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S. C., et al. (2019). Detecting Depression and Mental Illness on Social Media: An Integrative Review. Current Opinion in Behavioral Sciences.</a:t>
            </a: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5"/>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https://doi.org/10.1177/2055207616654822</a:t>
            </a:r>
            <a:endPar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highlight>
                  <a:srgbClr val="FFFFFF"/>
                </a:highlight>
                <a:latin typeface="Times New Roman" panose="02020603050405020304" pitchFamily="18" charset="0"/>
                <a:ea typeface="Cambria" panose="02040503050406030204" pitchFamily="18" charset="0"/>
                <a:cs typeface="Times New Roman" panose="02020603050405020304" pitchFamily="18" charset="0"/>
              </a:rPr>
              <a:t>[7]</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Potential of social media in promoting mental health in adolescents. O'Reilly M, Dogra N, Hughes J, Reilly P, George R, Whiteman N. https://www.ncbi.nlm.nih.gov/pubmed/30060043 Health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Promot</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Int. 2018;34:981–991.</a:t>
            </a:r>
          </a:p>
        </p:txBody>
      </p:sp>
    </p:spTree>
    <p:extLst>
      <p:ext uri="{BB962C8B-B14F-4D97-AF65-F5344CB8AC3E}">
        <p14:creationId xmlns:p14="http://schemas.microsoft.com/office/powerpoint/2010/main" val="1841551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685800" y="2837087"/>
            <a:ext cx="11049000" cy="2344513"/>
          </a:xfrm>
        </p:spPr>
        <p:txBody>
          <a:bodyPr>
            <a:normAutofit fontScale="90000"/>
          </a:bodyPr>
          <a:lstStyle/>
          <a:p>
            <a:r>
              <a:rPr lang="en-US" sz="4000"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t>Identify the long-term mental status</a:t>
            </a:r>
            <a:br>
              <a:rPr lang="en-US" sz="4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br>
              <a:rPr lang="en-US" sz="40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br>
            <a:r>
              <a:rPr lang="en-US" sz="3100" dirty="0">
                <a:latin typeface="Times New Roman" panose="02020603050405020304" pitchFamily="18" charset="0"/>
                <a:cs typeface="Times New Roman" panose="02020603050405020304" pitchFamily="18" charset="0"/>
              </a:rPr>
              <a:t>IT21371790 - </a:t>
            </a:r>
            <a:r>
              <a:rPr lang="en-US" sz="3100" dirty="0" err="1">
                <a:latin typeface="Times New Roman" panose="02020603050405020304" pitchFamily="18" charset="0"/>
                <a:cs typeface="Times New Roman" panose="02020603050405020304" pitchFamily="18" charset="0"/>
              </a:rPr>
              <a:t>Ekanayaka</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e.m.c.s</a:t>
            </a:r>
            <a:r>
              <a:rPr lang="en-US" sz="3100" dirty="0">
                <a:latin typeface="Times New Roman" panose="02020603050405020304" pitchFamily="18" charset="0"/>
                <a:cs typeface="Times New Roman" panose="02020603050405020304" pitchFamily="18" charset="0"/>
              </a:rPr>
              <a:t>.</a:t>
            </a:r>
            <a:br>
              <a:rPr lang="en-US" sz="31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 </a:t>
            </a:r>
            <a:br>
              <a:rPr lang="en-US" dirty="0"/>
            </a:br>
            <a:br>
              <a:rPr lang="en-US" sz="4000" b="1" kern="100" dirty="0">
                <a:effectLst/>
                <a:latin typeface="Times New Roman" panose="02020603050405020304" pitchFamily="18" charset="0"/>
                <a:ea typeface="Yu Gothic" panose="020B0400000000000000" pitchFamily="34" charset="-128"/>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A7D4845-6CB2-4656-9B0F-67CC9315EB8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17">
            <a:extLst>
              <a:ext uri="{FF2B5EF4-FFF2-40B4-BE49-F238E27FC236}">
                <a16:creationId xmlns:a16="http://schemas.microsoft.com/office/drawing/2014/main" id="{73F22BE5-1C98-F7F3-2D3D-4188C3F16728}"/>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724D5ABD-3D0A-B49E-5490-0063F881CE9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11" b="19592"/>
          <a:stretch/>
        </p:blipFill>
        <p:spPr>
          <a:xfrm>
            <a:off x="10134600" y="152400"/>
            <a:ext cx="1981200" cy="2305971"/>
          </a:xfrm>
          <a:prstGeom prst="rect">
            <a:avLst/>
          </a:prstGeom>
        </p:spPr>
      </p:pic>
    </p:spTree>
    <p:extLst>
      <p:ext uri="{BB962C8B-B14F-4D97-AF65-F5344CB8AC3E}">
        <p14:creationId xmlns:p14="http://schemas.microsoft.com/office/powerpoint/2010/main" val="2563680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223512"/>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95300" y="1165007"/>
            <a:ext cx="11087100" cy="2111593"/>
          </a:xfrm>
        </p:spPr>
        <p:style>
          <a:lnRef idx="2">
            <a:schemeClr val="accent1"/>
          </a:lnRef>
          <a:fillRef idx="1">
            <a:schemeClr val="lt1"/>
          </a:fillRef>
          <a:effectRef idx="0">
            <a:schemeClr val="accent1"/>
          </a:effectRef>
          <a:fontRef idx="minor">
            <a:schemeClr val="dk1"/>
          </a:fontRef>
        </p:style>
        <p:txBody>
          <a:bodyPr>
            <a:normAutofit/>
          </a:bodyPr>
          <a:lstStyle/>
          <a:p>
            <a:pPr algn="just">
              <a:lnSpc>
                <a:spcPct val="116000"/>
              </a:lnSpc>
              <a:spcAft>
                <a:spcPts val="800"/>
              </a:spcAft>
              <a:buFont typeface="Wingdings" panose="05000000000000000000" pitchFamily="2" charset="2"/>
              <a:buChar char="Ø"/>
            </a:pPr>
            <a:r>
              <a:rPr lang="en-US" sz="2800" dirty="0">
                <a:latin typeface="Times New Roman" panose="02020603050405020304" pitchFamily="18" charset="0"/>
                <a:ea typeface="Aptos" panose="020B0004020202020204" pitchFamily="34" charset="0"/>
                <a:cs typeface="Times New Roman" panose="02020603050405020304" pitchFamily="18" charset="0"/>
              </a:rPr>
              <a:t>I</a:t>
            </a:r>
            <a:r>
              <a:rPr lang="en-US" sz="2800" dirty="0">
                <a:effectLst/>
                <a:latin typeface="Times New Roman" panose="02020603050405020304" pitchFamily="18" charset="0"/>
                <a:ea typeface="Aptos" panose="020B0004020202020204" pitchFamily="34" charset="0"/>
                <a:cs typeface="Times New Roman" panose="02020603050405020304" pitchFamily="18" charset="0"/>
              </a:rPr>
              <a:t>dentify long-term (within 24 hours) mental status by analyzing social media behavioral patterns from user shared or created posts. Then analyze sentiment and calculate as percentage. Hope to use Machine learning, NLP, DMBS and data visualization.</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descr="A group of people holding their phones&#10;&#10;Description automatically generated">
            <a:extLst>
              <a:ext uri="{FF2B5EF4-FFF2-40B4-BE49-F238E27FC236}">
                <a16:creationId xmlns:a16="http://schemas.microsoft.com/office/drawing/2014/main" id="{AEB0A978-48EF-54C1-217E-BE50822FAB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6600" y="3429000"/>
            <a:ext cx="4343400" cy="2686050"/>
          </a:xfrm>
          <a:prstGeom prst="rect">
            <a:avLst/>
          </a:prstGeom>
        </p:spPr>
      </p:pic>
      <p:sp>
        <p:nvSpPr>
          <p:cNvPr id="3" name="Rectangle 2">
            <a:extLst>
              <a:ext uri="{FF2B5EF4-FFF2-40B4-BE49-F238E27FC236}">
                <a16:creationId xmlns:a16="http://schemas.microsoft.com/office/drawing/2014/main" id="{66CE1FB7-7AE2-BBD1-2961-754574A67A83}"/>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612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52400"/>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7" name="Content Placeholder 6">
            <a:extLst>
              <a:ext uri="{FF2B5EF4-FFF2-40B4-BE49-F238E27FC236}">
                <a16:creationId xmlns:a16="http://schemas.microsoft.com/office/drawing/2014/main" id="{33C126BF-9BFF-36A3-8FD4-2DFACDED5FC0}"/>
              </a:ext>
            </a:extLst>
          </p:cNvPr>
          <p:cNvGraphicFramePr>
            <a:graphicFrameLocks noGrp="1"/>
          </p:cNvGraphicFramePr>
          <p:nvPr>
            <p:ph idx="1"/>
            <p:extLst>
              <p:ext uri="{D42A27DB-BD31-4B8C-83A1-F6EECF244321}">
                <p14:modId xmlns:p14="http://schemas.microsoft.com/office/powerpoint/2010/main" val="1003726356"/>
              </p:ext>
            </p:extLst>
          </p:nvPr>
        </p:nvGraphicFramePr>
        <p:xfrm>
          <a:off x="1067682" y="1013835"/>
          <a:ext cx="10056635" cy="4929766"/>
        </p:xfrm>
        <a:graphic>
          <a:graphicData uri="http://schemas.openxmlformats.org/drawingml/2006/table">
            <a:tbl>
              <a:tblPr firstRow="1" firstCol="1">
                <a:tableStyleId>{5C22544A-7EE6-4342-B048-85BDC9FD1C3A}</a:tableStyleId>
              </a:tblPr>
              <a:tblGrid>
                <a:gridCol w="2011327">
                  <a:extLst>
                    <a:ext uri="{9D8B030D-6E8A-4147-A177-3AD203B41FA5}">
                      <a16:colId xmlns:a16="http://schemas.microsoft.com/office/drawing/2014/main" val="4157161008"/>
                    </a:ext>
                  </a:extLst>
                </a:gridCol>
                <a:gridCol w="2011327">
                  <a:extLst>
                    <a:ext uri="{9D8B030D-6E8A-4147-A177-3AD203B41FA5}">
                      <a16:colId xmlns:a16="http://schemas.microsoft.com/office/drawing/2014/main" val="1004234005"/>
                    </a:ext>
                  </a:extLst>
                </a:gridCol>
                <a:gridCol w="2011327">
                  <a:extLst>
                    <a:ext uri="{9D8B030D-6E8A-4147-A177-3AD203B41FA5}">
                      <a16:colId xmlns:a16="http://schemas.microsoft.com/office/drawing/2014/main" val="3122897134"/>
                    </a:ext>
                  </a:extLst>
                </a:gridCol>
                <a:gridCol w="2011327">
                  <a:extLst>
                    <a:ext uri="{9D8B030D-6E8A-4147-A177-3AD203B41FA5}">
                      <a16:colId xmlns:a16="http://schemas.microsoft.com/office/drawing/2014/main" val="1980364422"/>
                    </a:ext>
                  </a:extLst>
                </a:gridCol>
                <a:gridCol w="2011327">
                  <a:extLst>
                    <a:ext uri="{9D8B030D-6E8A-4147-A177-3AD203B41FA5}">
                      <a16:colId xmlns:a16="http://schemas.microsoft.com/office/drawing/2014/main" val="389599846"/>
                    </a:ext>
                  </a:extLst>
                </a:gridCol>
              </a:tblGrid>
              <a:tr h="893853">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709892677"/>
                  </a:ext>
                </a:extLst>
              </a:tr>
              <a:tr h="893853">
                <a:tc>
                  <a:txBody>
                    <a:bodyPr/>
                    <a:lstStyle/>
                    <a:p>
                      <a:pPr algn="l">
                        <a:lnSpc>
                          <a:spcPct val="116000"/>
                        </a:lnSpc>
                        <a:spcAft>
                          <a:spcPts val="800"/>
                        </a:spcAft>
                      </a:pPr>
                      <a:r>
                        <a:rPr lang="en-US" sz="1600" dirty="0">
                          <a:effectLst/>
                        </a:rPr>
                        <a:t>Dynamic long-term tracking</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778619365"/>
                  </a:ext>
                </a:extLst>
              </a:tr>
              <a:tr h="1354354">
                <a:tc>
                  <a:txBody>
                    <a:bodyPr/>
                    <a:lstStyle/>
                    <a:p>
                      <a:pPr algn="l">
                        <a:lnSpc>
                          <a:spcPct val="116000"/>
                        </a:lnSpc>
                        <a:spcAft>
                          <a:spcPts val="800"/>
                        </a:spcAft>
                      </a:pPr>
                      <a:r>
                        <a:rPr lang="en-US" sz="1600">
                          <a:effectLst/>
                        </a:rPr>
                        <a:t> sentiment analysis (using NLP) </a:t>
                      </a:r>
                      <a:endParaRPr lang="en-US" sz="16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804451120"/>
                  </a:ext>
                </a:extLst>
              </a:tr>
              <a:tr h="893853">
                <a:tc>
                  <a:txBody>
                    <a:bodyPr/>
                    <a:lstStyle/>
                    <a:p>
                      <a:pPr algn="l">
                        <a:lnSpc>
                          <a:spcPct val="116000"/>
                        </a:lnSpc>
                        <a:spcAft>
                          <a:spcPts val="800"/>
                        </a:spcAft>
                      </a:pPr>
                      <a:r>
                        <a:rPr lang="en-US" sz="1600">
                          <a:effectLst/>
                        </a:rPr>
                        <a:t>Comprehensive data tracking</a:t>
                      </a:r>
                      <a:endParaRPr lang="en-US" sz="16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16094012"/>
                  </a:ext>
                </a:extLst>
              </a:tr>
              <a:tr h="893853">
                <a:tc>
                  <a:txBody>
                    <a:bodyPr/>
                    <a:lstStyle/>
                    <a:p>
                      <a:pPr algn="l">
                        <a:lnSpc>
                          <a:spcPct val="116000"/>
                        </a:lnSpc>
                        <a:spcAft>
                          <a:spcPts val="800"/>
                        </a:spcAft>
                      </a:pPr>
                      <a:r>
                        <a:rPr lang="en-US" sz="1600" dirty="0">
                          <a:effectLst/>
                        </a:rPr>
                        <a:t>Database driven insights</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a:effectLst/>
                        </a:rPr>
                        <a:t>  ✅</a:t>
                      </a:r>
                      <a:endParaRPr lang="en-US" sz="120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819753364"/>
                  </a:ext>
                </a:extLst>
              </a:tr>
            </a:tbl>
          </a:graphicData>
        </a:graphic>
      </p:graphicFrame>
      <p:sp>
        <p:nvSpPr>
          <p:cNvPr id="8" name="Rectangle 7">
            <a:extLst>
              <a:ext uri="{FF2B5EF4-FFF2-40B4-BE49-F238E27FC236}">
                <a16:creationId xmlns:a16="http://schemas.microsoft.com/office/drawing/2014/main" id="{FB5F8AFC-820D-DAFF-2F8D-8329E3AB87B3}"/>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585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868D31D-9F60-9D8E-7978-98C6F33CF338}"/>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03200" y="533400"/>
            <a:ext cx="11684000" cy="868362"/>
          </a:xfrm>
        </p:spPr>
        <p:txBody>
          <a:bodyPr>
            <a:noAutofit/>
          </a:bodyPr>
          <a:lstStyle/>
          <a:p>
            <a:r>
              <a:rPr lang="en-US" b="1" dirty="0">
                <a:latin typeface="Times New Roman" panose="02020603050405020304" pitchFamily="18" charset="0"/>
                <a:cs typeface="Times New Roman" panose="02020603050405020304" pitchFamily="18" charset="0"/>
              </a:rPr>
              <a:t>Research Question</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401653" y="1944831"/>
            <a:ext cx="9277927" cy="2282537"/>
          </a:xfrm>
        </p:spPr>
        <p:txBody>
          <a:bodyPr>
            <a:normAutofit/>
          </a:bodyPr>
          <a:lstStyle/>
          <a:p>
            <a:pPr marL="0" indent="0" algn="just">
              <a:lnSpc>
                <a:spcPct val="116000"/>
              </a:lnSpc>
              <a:spcAft>
                <a:spcPts val="800"/>
              </a:spcAft>
              <a:buNone/>
            </a:pPr>
            <a:r>
              <a:rPr lang="en-US" sz="28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How can long-term (within 24 hrs.) mental health status be accurately identified through the analysis of social media behavioral patterns and sentiment trends using Natural Language Processing (NLP)</a:t>
            </a:r>
            <a:r>
              <a:rPr lang="en-US" sz="2800" dirty="0">
                <a:solidFill>
                  <a:srgbClr val="000000"/>
                </a:solidFill>
                <a:latin typeface="Times New Roman" panose="02020603050405020304" pitchFamily="18" charset="0"/>
                <a:ea typeface="Aptos" panose="020B0004020202020204" pitchFamily="34" charset="0"/>
                <a:cs typeface="Times New Roman" panose="02020603050405020304" pitchFamily="18" charset="0"/>
              </a:rPr>
              <a: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F19E2258-CC57-3761-FCC7-8950DDC08BF4}"/>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E42014A-5441-92C2-1E24-D226664331CC}"/>
              </a:ext>
            </a:extLst>
          </p:cNvPr>
          <p:cNvPicPr>
            <a:picLocks noChangeAspect="1"/>
          </p:cNvPicPr>
          <p:nvPr/>
        </p:nvPicPr>
        <p:blipFill rotWithShape="1">
          <a:blip r:embed="rId2">
            <a:extLst>
              <a:ext uri="{28A0092B-C50C-407E-A947-70E740481C1C}">
                <a14:useLocalDpi xmlns:a14="http://schemas.microsoft.com/office/drawing/2010/main" val="0"/>
              </a:ext>
            </a:extLst>
          </a:blip>
          <a:srcRect l="1" r="389" b="21428"/>
          <a:stretch/>
        </p:blipFill>
        <p:spPr>
          <a:xfrm>
            <a:off x="7010400" y="3953168"/>
            <a:ext cx="3552824" cy="2152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90675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83755"/>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79400" y="1143000"/>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lnSpc>
                <a:spcPct val="116000"/>
              </a:lnSpc>
              <a:spcAft>
                <a:spcPts val="800"/>
              </a:spcAft>
              <a:buFont typeface="Wingdings" panose="05000000000000000000" pitchFamily="2" charset="2"/>
              <a:buChar char="v"/>
            </a:pPr>
            <a:r>
              <a:rPr lang="en-US" sz="24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Track and analyze social media posts over a 24-hour period to identify the mental health status of users from using NLP.</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279400" y="3412767"/>
            <a:ext cx="11353800" cy="230223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track user-generated social media posts and shares within a 24-hour period</a:t>
            </a:r>
          </a:p>
          <a:p>
            <a:pPr marL="342900" lvl="0" indent="-342900">
              <a:lnSpc>
                <a:spcPct val="116000"/>
              </a:lnSpc>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apply NLP techniques to analyze the sentiment of the content</a:t>
            </a:r>
          </a:p>
          <a:p>
            <a:pPr marL="342900" lvl="0" indent="-342900">
              <a:lnSpc>
                <a:spcPct val="116000"/>
              </a:lnSpc>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calculate and quantify the percentage of positive and negative sentiment</a:t>
            </a:r>
          </a:p>
          <a:p>
            <a:pPr marL="342900" lvl="0" indent="-342900">
              <a:lnSpc>
                <a:spcPct val="116000"/>
              </a:lnSpc>
              <a:spcAft>
                <a:spcPts val="800"/>
              </a:spcAft>
              <a:buClr>
                <a:srgbClr val="004AAD"/>
              </a:buClr>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To store the sentiment analysis results in a structured database</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654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30CBD509-4A06-6A9E-FFC9-E47D13360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762000"/>
            <a:ext cx="10591800" cy="5730874"/>
          </a:xfrm>
          <a:prstGeom prst="rect">
            <a:avLst/>
          </a:prstGeom>
        </p:spPr>
      </p:pic>
    </p:spTree>
    <p:extLst>
      <p:ext uri="{BB962C8B-B14F-4D97-AF65-F5344CB8AC3E}">
        <p14:creationId xmlns:p14="http://schemas.microsoft.com/office/powerpoint/2010/main" val="3437578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5">
            <a:extLst>
              <a:ext uri="{FF2B5EF4-FFF2-40B4-BE49-F238E27FC236}">
                <a16:creationId xmlns:a16="http://schemas.microsoft.com/office/drawing/2014/main" id="{AD09C329-A979-2EAF-89D8-B86DC02133FA}"/>
              </a:ext>
            </a:extLst>
          </p:cNvPr>
          <p:cNvGrpSpPr/>
          <p:nvPr/>
        </p:nvGrpSpPr>
        <p:grpSpPr>
          <a:xfrm>
            <a:off x="1660904" y="1213824"/>
            <a:ext cx="629450" cy="4031872"/>
            <a:chOff x="0" y="0"/>
            <a:chExt cx="812800" cy="2976105"/>
          </a:xfrm>
        </p:grpSpPr>
        <p:sp>
          <p:nvSpPr>
            <p:cNvPr id="33" name="Freeform 6">
              <a:extLst>
                <a:ext uri="{FF2B5EF4-FFF2-40B4-BE49-F238E27FC236}">
                  <a16:creationId xmlns:a16="http://schemas.microsoft.com/office/drawing/2014/main" id="{C980D998-B0EB-3CC3-AD3A-1CEBD25E6DA2}"/>
                </a:ext>
              </a:extLst>
            </p:cNvPr>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sz="1200"/>
            </a:p>
          </p:txBody>
        </p:sp>
        <p:sp>
          <p:nvSpPr>
            <p:cNvPr id="34" name="TextBox 7">
              <a:extLst>
                <a:ext uri="{FF2B5EF4-FFF2-40B4-BE49-F238E27FC236}">
                  <a16:creationId xmlns:a16="http://schemas.microsoft.com/office/drawing/2014/main" id="{02038A40-35E9-972E-7CD8-088AAE4F1F83}"/>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5" name="Group 5"/>
          <p:cNvGrpSpPr/>
          <p:nvPr/>
        </p:nvGrpSpPr>
        <p:grpSpPr>
          <a:xfrm>
            <a:off x="-928034" y="-1212080"/>
            <a:ext cx="2057400" cy="7533267"/>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04AAD"/>
            </a:solidFill>
          </p:spPr>
          <p:txBody>
            <a:bodyPr/>
            <a:lstStyle/>
            <a:p>
              <a:endParaRPr lang="en-US" sz="1200"/>
            </a:p>
          </p:txBody>
        </p:sp>
        <p:sp>
          <p:nvSpPr>
            <p:cNvPr id="7" name="TextBox 7"/>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8128811" y="228600"/>
            <a:ext cx="3605989" cy="6034650"/>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04AAD"/>
            </a:solidFill>
          </p:spPr>
          <p:txBody>
            <a:bodyPr/>
            <a:lstStyle/>
            <a:p>
              <a:endParaRPr lang="en-US" sz="1200"/>
            </a:p>
          </p:txBody>
        </p:sp>
        <p:sp>
          <p:nvSpPr>
            <p:cNvPr id="10" name="TextBox 10"/>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sp>
        <p:nvSpPr>
          <p:cNvPr id="11" name="Freeform 11"/>
          <p:cNvSpPr/>
          <p:nvPr/>
        </p:nvSpPr>
        <p:spPr>
          <a:xfrm>
            <a:off x="10381986" y="5710453"/>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2" name="Freeform 12"/>
          <p:cNvSpPr/>
          <p:nvPr/>
        </p:nvSpPr>
        <p:spPr>
          <a:xfrm>
            <a:off x="7142213" y="303825"/>
            <a:ext cx="5071559" cy="5676198"/>
          </a:xfrm>
          <a:custGeom>
            <a:avLst/>
            <a:gdLst/>
            <a:ahLst/>
            <a:cxnLst/>
            <a:rect l="l" t="t" r="r" b="b"/>
            <a:pathLst>
              <a:path w="7607339" h="7607339">
                <a:moveTo>
                  <a:pt x="0" y="0"/>
                </a:moveTo>
                <a:lnTo>
                  <a:pt x="7607340" y="0"/>
                </a:lnTo>
                <a:lnTo>
                  <a:pt x="7607340" y="7607339"/>
                </a:lnTo>
                <a:lnTo>
                  <a:pt x="0" y="7607339"/>
                </a:lnTo>
                <a:lnTo>
                  <a:pt x="0" y="0"/>
                </a:lnTo>
                <a:close/>
              </a:path>
            </a:pathLst>
          </a:custGeom>
          <a:blipFill>
            <a:blip r:embed="rId4"/>
            <a:stretch>
              <a:fillRect/>
            </a:stretch>
          </a:blipFill>
        </p:spPr>
        <p:txBody>
          <a:bodyPr/>
          <a:lstStyle/>
          <a:p>
            <a:endParaRPr lang="en-US" sz="1200" dirty="0"/>
          </a:p>
        </p:txBody>
      </p:sp>
      <p:sp>
        <p:nvSpPr>
          <p:cNvPr id="13" name="TextBox 13"/>
          <p:cNvSpPr txBox="1"/>
          <p:nvPr/>
        </p:nvSpPr>
        <p:spPr>
          <a:xfrm>
            <a:off x="3663293" y="53851"/>
            <a:ext cx="2772992" cy="845488"/>
          </a:xfrm>
          <a:prstGeom prst="rect">
            <a:avLst/>
          </a:prstGeom>
        </p:spPr>
        <p:txBody>
          <a:bodyPr wrap="square" lIns="0" tIns="0" rIns="0" bIns="0" rtlCol="0" anchor="t">
            <a:spAutoFit/>
          </a:bodyPr>
          <a:lstStyle/>
          <a:p>
            <a:pPr>
              <a:lnSpc>
                <a:spcPts val="7239"/>
              </a:lnSpc>
            </a:pPr>
            <a:r>
              <a:rPr lang="en-US" sz="5246" b="1" spc="514" dirty="0">
                <a:solidFill>
                  <a:srgbClr val="231F20"/>
                </a:solidFill>
                <a:latin typeface="Cambria Math" panose="02040503050406030204" pitchFamily="18" charset="0"/>
                <a:ea typeface="Cambria Math" panose="02040503050406030204" pitchFamily="18" charset="0"/>
              </a:rPr>
              <a:t>Content</a:t>
            </a:r>
          </a:p>
        </p:txBody>
      </p:sp>
      <p:sp>
        <p:nvSpPr>
          <p:cNvPr id="31" name="TextBox 30">
            <a:extLst>
              <a:ext uri="{FF2B5EF4-FFF2-40B4-BE49-F238E27FC236}">
                <a16:creationId xmlns:a16="http://schemas.microsoft.com/office/drawing/2014/main" id="{BD427601-8B9D-6101-0A4E-7B049B7F1B0E}"/>
              </a:ext>
            </a:extLst>
          </p:cNvPr>
          <p:cNvSpPr txBox="1"/>
          <p:nvPr/>
        </p:nvSpPr>
        <p:spPr>
          <a:xfrm>
            <a:off x="1668575" y="1229988"/>
            <a:ext cx="4913461" cy="4031873"/>
          </a:xfrm>
          <a:prstGeom prst="rect">
            <a:avLst/>
          </a:prstGeom>
          <a:noFill/>
        </p:spPr>
        <p:txBody>
          <a:bodyPr wrap="none" rtlCol="0">
            <a:spAutoFit/>
          </a:bodyPr>
          <a:lstStyle/>
          <a:p>
            <a:r>
              <a:rPr lang="en-US" sz="3200" dirty="0">
                <a:solidFill>
                  <a:schemeClr val="bg1"/>
                </a:solidFill>
                <a:latin typeface="Aharoni" panose="020F0502020204030204" pitchFamily="2" charset="-79"/>
                <a:cs typeface="Aharoni" panose="020F0502020204030204" pitchFamily="2" charset="-79"/>
              </a:rPr>
              <a:t>01</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Introduction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02</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Research Question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03</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Objectives</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04</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Overall System Diagram</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05</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Individual Components</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06</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Commercialization Plan</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07</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Budget</a:t>
            </a:r>
            <a:endParaRPr lang="en-US" sz="2800" dirty="0">
              <a:latin typeface="Times New Roman" panose="02020603050405020304" pitchFamily="18" charset="0"/>
              <a:ea typeface="Tahoma" panose="020B0604030504040204" pitchFamily="34" charset="0"/>
              <a:cs typeface="Times New Roman" panose="02020603050405020304" pitchFamily="18" charset="0"/>
            </a:endParaRPr>
          </a:p>
          <a:p>
            <a:r>
              <a:rPr lang="en-US" sz="3200" dirty="0">
                <a:solidFill>
                  <a:schemeClr val="bg1"/>
                </a:solidFill>
                <a:latin typeface="Aharoni" panose="020F0502020204030204" pitchFamily="2" charset="-79"/>
                <a:cs typeface="Aharoni" panose="020F0502020204030204" pitchFamily="2" charset="-79"/>
              </a:rPr>
              <a:t>08</a:t>
            </a:r>
            <a:r>
              <a:rPr lang="en-US" sz="3200" dirty="0"/>
              <a:t>   </a:t>
            </a:r>
            <a:r>
              <a:rPr lang="en-US" sz="28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rPr>
              <a:t>Appendix</a:t>
            </a:r>
            <a:endParaRPr lang="en-US" sz="3200" spc="196" dirty="0">
              <a:solidFill>
                <a:srgbClr val="231F20"/>
              </a:solidFill>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My SQL </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NLP</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16000"/>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Deep Learning-Based Sentiment Analysis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Trend Analysis</a:t>
            </a:r>
          </a:p>
          <a:p>
            <a:pPr marL="342900" lvl="0" indent="-342900">
              <a:lnSpc>
                <a:spcPct val="116000"/>
              </a:lnSpc>
              <a:spcAft>
                <a:spcPts val="800"/>
              </a:spcAft>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Sequential Pattern Mining</a:t>
            </a:r>
          </a:p>
          <a:p>
            <a:pPr algn="ctr"/>
            <a:endParaRPr lang="en-US" dirty="0"/>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buFont typeface="Wingdings" panose="05000000000000000000" pitchFamily="2" charset="2"/>
              <a:buChar char="§"/>
            </a:pPr>
            <a:r>
              <a:rPr lang="en-US" sz="2000" dirty="0">
                <a:effectLst/>
                <a:latin typeface="Times New Roman" panose="02020603050405020304" pitchFamily="18" charset="0"/>
                <a:ea typeface="Aptos" panose="020B0004020202020204" pitchFamily="34" charset="0"/>
                <a:cs typeface="Times New Roman" panose="02020603050405020304" pitchFamily="18" charset="0"/>
              </a:rPr>
              <a:t>Naive Bayes Classifier</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Support Vector Machine</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Time Series Analysis</a:t>
            </a:r>
          </a:p>
          <a:p>
            <a:pPr marL="342900" lvl="0" indent="-342900">
              <a:lnSpc>
                <a:spcPct val="116000"/>
              </a:lnSpc>
              <a:spcAft>
                <a:spcPts val="800"/>
              </a:spcAft>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a:p>
            <a:pPr algn="ctr"/>
            <a:endParaRPr lang="en-US" dirty="0"/>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95600" y="4853419"/>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093" y="2342427"/>
            <a:ext cx="1585242" cy="1187401"/>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pic>
        <p:nvPicPr>
          <p:cNvPr id="24" name="Picture 23" descr="A red and black logo&#10;&#10;Description automatically generated">
            <a:extLst>
              <a:ext uri="{FF2B5EF4-FFF2-40B4-BE49-F238E27FC236}">
                <a16:creationId xmlns:a16="http://schemas.microsoft.com/office/drawing/2014/main" id="{CA439789-CA06-6172-24F1-2F5FD96C90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0476" y="4944569"/>
            <a:ext cx="1367969" cy="13679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778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Data Collection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Sentiment Analysis</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Sentiment Calculation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Data Storage</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Performance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Maintainability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795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9955" y="156226"/>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pSp>
        <p:nvGrpSpPr>
          <p:cNvPr id="2" name="Group 1">
            <a:extLst>
              <a:ext uri="{FF2B5EF4-FFF2-40B4-BE49-F238E27FC236}">
                <a16:creationId xmlns:a16="http://schemas.microsoft.com/office/drawing/2014/main" id="{0DC37374-915E-C919-0025-F28BDF3E19C1}"/>
              </a:ext>
            </a:extLst>
          </p:cNvPr>
          <p:cNvGrpSpPr/>
          <p:nvPr/>
        </p:nvGrpSpPr>
        <p:grpSpPr>
          <a:xfrm>
            <a:off x="1198955" y="1095338"/>
            <a:ext cx="9906000" cy="5250585"/>
            <a:chOff x="0" y="0"/>
            <a:chExt cx="8229600" cy="3729037"/>
          </a:xfrm>
        </p:grpSpPr>
        <p:sp>
          <p:nvSpPr>
            <p:cNvPr id="3" name="Rectangle 2">
              <a:extLst>
                <a:ext uri="{FF2B5EF4-FFF2-40B4-BE49-F238E27FC236}">
                  <a16:creationId xmlns:a16="http://schemas.microsoft.com/office/drawing/2014/main" id="{A7D68701-05A3-4094-8825-A638A536B935}"/>
                </a:ext>
              </a:extLst>
            </p:cNvPr>
            <p:cNvSpPr/>
            <p:nvPr/>
          </p:nvSpPr>
          <p:spPr>
            <a:xfrm>
              <a:off x="2952750" y="0"/>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Identify long term mental (24 hrs) status</a:t>
              </a:r>
              <a:endParaRPr lang="en-US" sz="1200">
                <a:effectLst/>
                <a:ea typeface="Times New Roman" panose="02020603050405020304" pitchFamily="18" charset="0"/>
                <a:cs typeface="Iskoola Pota" panose="020B0502040204020203" pitchFamily="34" charset="0"/>
              </a:endParaRPr>
            </a:p>
          </p:txBody>
        </p:sp>
        <p:sp>
          <p:nvSpPr>
            <p:cNvPr id="7" name="Rectangle 6">
              <a:extLst>
                <a:ext uri="{FF2B5EF4-FFF2-40B4-BE49-F238E27FC236}">
                  <a16:creationId xmlns:a16="http://schemas.microsoft.com/office/drawing/2014/main" id="{4F807024-08B9-7182-DB28-86AC551824E9}"/>
                </a:ext>
              </a:extLst>
            </p:cNvPr>
            <p:cNvSpPr/>
            <p:nvPr/>
          </p:nvSpPr>
          <p:spPr>
            <a:xfrm>
              <a:off x="0"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dirty="0">
                  <a:solidFill>
                    <a:srgbClr val="000000"/>
                  </a:solidFill>
                  <a:effectLst/>
                  <a:ea typeface="Times New Roman" panose="02020603050405020304" pitchFamily="18" charset="0"/>
                  <a:cs typeface="Iskoola Pota" panose="020B0502040204020203" pitchFamily="34" charset="0"/>
                </a:rPr>
                <a:t>Data Collection</a:t>
              </a:r>
              <a:endParaRPr lang="en-US" sz="1200" dirty="0">
                <a:effectLst/>
                <a:ea typeface="Times New Roman" panose="02020603050405020304" pitchFamily="18" charset="0"/>
                <a:cs typeface="Iskoola Pota" panose="020B0502040204020203" pitchFamily="34" charset="0"/>
              </a:endParaRPr>
            </a:p>
          </p:txBody>
        </p:sp>
        <p:sp>
          <p:nvSpPr>
            <p:cNvPr id="8" name="Rectangle 7">
              <a:extLst>
                <a:ext uri="{FF2B5EF4-FFF2-40B4-BE49-F238E27FC236}">
                  <a16:creationId xmlns:a16="http://schemas.microsoft.com/office/drawing/2014/main" id="{6A056238-1983-E1CF-E7CE-933BE3F58D89}"/>
                </a:ext>
              </a:extLst>
            </p:cNvPr>
            <p:cNvSpPr/>
            <p:nvPr/>
          </p:nvSpPr>
          <p:spPr>
            <a:xfrm>
              <a:off x="2009775"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dirty="0">
                  <a:solidFill>
                    <a:srgbClr val="000000"/>
                  </a:solidFill>
                  <a:effectLst/>
                  <a:ea typeface="Times New Roman" panose="02020603050405020304" pitchFamily="18" charset="0"/>
                  <a:cs typeface="Iskoola Pota" panose="020B0502040204020203" pitchFamily="34" charset="0"/>
                </a:rPr>
                <a:t>Sentiment Analysis</a:t>
              </a:r>
              <a:endParaRPr lang="en-US" sz="1200" dirty="0">
                <a:effectLst/>
                <a:ea typeface="Times New Roman" panose="02020603050405020304" pitchFamily="18" charset="0"/>
                <a:cs typeface="Iskoola Pota" panose="020B0502040204020203" pitchFamily="34" charset="0"/>
              </a:endParaRPr>
            </a:p>
          </p:txBody>
        </p:sp>
        <p:sp>
          <p:nvSpPr>
            <p:cNvPr id="9" name="Rectangle 8">
              <a:extLst>
                <a:ext uri="{FF2B5EF4-FFF2-40B4-BE49-F238E27FC236}">
                  <a16:creationId xmlns:a16="http://schemas.microsoft.com/office/drawing/2014/main" id="{A812DF62-B97E-21E0-D3FA-E994405CC046}"/>
                </a:ext>
              </a:extLst>
            </p:cNvPr>
            <p:cNvSpPr/>
            <p:nvPr/>
          </p:nvSpPr>
          <p:spPr>
            <a:xfrm>
              <a:off x="4229100"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Monitoring and Analysis</a:t>
              </a:r>
              <a:endParaRPr lang="en-US" sz="1200">
                <a:effectLst/>
                <a:ea typeface="Times New Roman" panose="02020603050405020304" pitchFamily="18" charset="0"/>
                <a:cs typeface="Iskoola Pota" panose="020B0502040204020203" pitchFamily="34" charset="0"/>
              </a:endParaRPr>
            </a:p>
          </p:txBody>
        </p:sp>
        <p:sp>
          <p:nvSpPr>
            <p:cNvPr id="10" name="Rectangle 9">
              <a:extLst>
                <a:ext uri="{FF2B5EF4-FFF2-40B4-BE49-F238E27FC236}">
                  <a16:creationId xmlns:a16="http://schemas.microsoft.com/office/drawing/2014/main" id="{DD78F9FB-0527-BF35-B086-0BDA033F4D9D}"/>
                </a:ext>
              </a:extLst>
            </p:cNvPr>
            <p:cNvSpPr/>
            <p:nvPr/>
          </p:nvSpPr>
          <p:spPr>
            <a:xfrm>
              <a:off x="6429375" y="785812"/>
              <a:ext cx="1466850" cy="419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Reporting</a:t>
              </a:r>
              <a:endParaRPr lang="en-US" sz="1200">
                <a:effectLst/>
                <a:ea typeface="Times New Roman" panose="02020603050405020304" pitchFamily="18" charset="0"/>
                <a:cs typeface="Iskoola Pota" panose="020B0502040204020203" pitchFamily="34" charset="0"/>
              </a:endParaRPr>
            </a:p>
          </p:txBody>
        </p:sp>
        <p:sp>
          <p:nvSpPr>
            <p:cNvPr id="11" name="Rectangle 10">
              <a:extLst>
                <a:ext uri="{FF2B5EF4-FFF2-40B4-BE49-F238E27FC236}">
                  <a16:creationId xmlns:a16="http://schemas.microsoft.com/office/drawing/2014/main" id="{17143C8F-5C30-9330-C5A5-27C797BED30F}"/>
                </a:ext>
              </a:extLst>
            </p:cNvPr>
            <p:cNvSpPr/>
            <p:nvPr/>
          </p:nvSpPr>
          <p:spPr>
            <a:xfrm>
              <a:off x="200025" y="15478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Select Social Media Platforms and APIs</a:t>
              </a:r>
              <a:endParaRPr lang="en-US" sz="1200">
                <a:effectLst/>
                <a:ea typeface="Times New Roman" panose="02020603050405020304" pitchFamily="18" charset="0"/>
                <a:cs typeface="Iskoola Pota" panose="020B0502040204020203" pitchFamily="34" charset="0"/>
              </a:endParaRPr>
            </a:p>
          </p:txBody>
        </p:sp>
        <p:sp>
          <p:nvSpPr>
            <p:cNvPr id="12" name="Rectangle 11">
              <a:extLst>
                <a:ext uri="{FF2B5EF4-FFF2-40B4-BE49-F238E27FC236}">
                  <a16:creationId xmlns:a16="http://schemas.microsoft.com/office/drawing/2014/main" id="{7A3A6CE2-0DBB-97FC-CA7B-762C626EC862}"/>
                </a:ext>
              </a:extLst>
            </p:cNvPr>
            <p:cNvSpPr/>
            <p:nvPr/>
          </p:nvSpPr>
          <p:spPr>
            <a:xfrm>
              <a:off x="2371725" y="15478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Implement NLP Tools for Sentiment Analysis</a:t>
              </a:r>
              <a:endParaRPr lang="en-US" sz="1200">
                <a:effectLst/>
                <a:ea typeface="Times New Roman" panose="02020603050405020304" pitchFamily="18" charset="0"/>
                <a:cs typeface="Iskoola Pota" panose="020B0502040204020203" pitchFamily="34" charset="0"/>
              </a:endParaRPr>
            </a:p>
          </p:txBody>
        </p:sp>
        <p:sp>
          <p:nvSpPr>
            <p:cNvPr id="13" name="Rectangle 12">
              <a:extLst>
                <a:ext uri="{FF2B5EF4-FFF2-40B4-BE49-F238E27FC236}">
                  <a16:creationId xmlns:a16="http://schemas.microsoft.com/office/drawing/2014/main" id="{A9A3FEE1-CD7E-3DD6-1382-A7BAC54CB55E}"/>
                </a:ext>
              </a:extLst>
            </p:cNvPr>
            <p:cNvSpPr/>
            <p:nvPr/>
          </p:nvSpPr>
          <p:spPr>
            <a:xfrm>
              <a:off x="4600575" y="1471612"/>
              <a:ext cx="1571625" cy="6286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FFFFFF"/>
                  </a:solidFill>
                  <a:effectLst/>
                  <a:ea typeface="Times New Roman" panose="02020603050405020304" pitchFamily="18" charset="0"/>
                  <a:cs typeface="Iskoola Pota" panose="020B0502040204020203" pitchFamily="34" charset="0"/>
                </a:rPr>
                <a:t> </a:t>
              </a:r>
              <a:endParaRPr lang="en-US" sz="1200">
                <a:effectLst/>
                <a:ea typeface="Times New Roman" panose="02020603050405020304" pitchFamily="18" charset="0"/>
                <a:cs typeface="Iskoola Pota" panose="020B0502040204020203" pitchFamily="34" charset="0"/>
              </a:endParaRPr>
            </a:p>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Track Sentiment Changes Over 24-Hour </a:t>
              </a:r>
              <a:endParaRPr lang="en-US" sz="1200">
                <a:effectLst/>
                <a:ea typeface="Times New Roman" panose="02020603050405020304" pitchFamily="18" charset="0"/>
                <a:cs typeface="Iskoola Pota" panose="020B0502040204020203" pitchFamily="34" charset="0"/>
              </a:endParaRPr>
            </a:p>
          </p:txBody>
        </p:sp>
        <p:sp>
          <p:nvSpPr>
            <p:cNvPr id="14" name="Rectangle 13">
              <a:extLst>
                <a:ext uri="{FF2B5EF4-FFF2-40B4-BE49-F238E27FC236}">
                  <a16:creationId xmlns:a16="http://schemas.microsoft.com/office/drawing/2014/main" id="{3FE06903-E534-499B-A1EF-CA5151F31AE9}"/>
                </a:ext>
              </a:extLst>
            </p:cNvPr>
            <p:cNvSpPr/>
            <p:nvPr/>
          </p:nvSpPr>
          <p:spPr>
            <a:xfrm>
              <a:off x="6657975" y="1471612"/>
              <a:ext cx="1571625" cy="6667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Generate Reports on Long-Term Mental Status</a:t>
              </a:r>
              <a:endParaRPr lang="en-US" sz="1200">
                <a:effectLst/>
                <a:ea typeface="Times New Roman" panose="02020603050405020304" pitchFamily="18" charset="0"/>
                <a:cs typeface="Iskoola Pota" panose="020B0502040204020203" pitchFamily="34" charset="0"/>
              </a:endParaRPr>
            </a:p>
          </p:txBody>
        </p:sp>
        <p:sp>
          <p:nvSpPr>
            <p:cNvPr id="15" name="Rectangle 14">
              <a:extLst>
                <a:ext uri="{FF2B5EF4-FFF2-40B4-BE49-F238E27FC236}">
                  <a16:creationId xmlns:a16="http://schemas.microsoft.com/office/drawing/2014/main" id="{5EEB4A59-5338-AE51-2DD1-48AD24AA7DE0}"/>
                </a:ext>
              </a:extLst>
            </p:cNvPr>
            <p:cNvSpPr/>
            <p:nvPr/>
          </p:nvSpPr>
          <p:spPr>
            <a:xfrm>
              <a:off x="200025" y="23860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Extract User Posts and Feeds</a:t>
              </a:r>
              <a:endParaRPr lang="en-US" sz="1200">
                <a:effectLst/>
                <a:ea typeface="Times New Roman" panose="02020603050405020304" pitchFamily="18" charset="0"/>
                <a:cs typeface="Iskoola Pota" panose="020B0502040204020203" pitchFamily="34" charset="0"/>
              </a:endParaRPr>
            </a:p>
          </p:txBody>
        </p:sp>
        <p:sp>
          <p:nvSpPr>
            <p:cNvPr id="16" name="Rectangle 15">
              <a:extLst>
                <a:ext uri="{FF2B5EF4-FFF2-40B4-BE49-F238E27FC236}">
                  <a16:creationId xmlns:a16="http://schemas.microsoft.com/office/drawing/2014/main" id="{7227D275-F481-4C00-A41F-C293524D0534}"/>
                </a:ext>
              </a:extLst>
            </p:cNvPr>
            <p:cNvSpPr/>
            <p:nvPr/>
          </p:nvSpPr>
          <p:spPr>
            <a:xfrm>
              <a:off x="200025" y="3252787"/>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Preprocess and Clean the Data</a:t>
              </a:r>
              <a:endParaRPr lang="en-US" sz="1200">
                <a:effectLst/>
                <a:ea typeface="Times New Roman" panose="02020603050405020304" pitchFamily="18" charset="0"/>
                <a:cs typeface="Iskoola Pota" panose="020B0502040204020203" pitchFamily="34" charset="0"/>
              </a:endParaRPr>
            </a:p>
          </p:txBody>
        </p:sp>
        <p:sp>
          <p:nvSpPr>
            <p:cNvPr id="17" name="Rectangle 16">
              <a:extLst>
                <a:ext uri="{FF2B5EF4-FFF2-40B4-BE49-F238E27FC236}">
                  <a16:creationId xmlns:a16="http://schemas.microsoft.com/office/drawing/2014/main" id="{01CB0060-3EA9-C5AC-29D3-D4D16801A4CD}"/>
                </a:ext>
              </a:extLst>
            </p:cNvPr>
            <p:cNvSpPr/>
            <p:nvPr/>
          </p:nvSpPr>
          <p:spPr>
            <a:xfrm>
              <a:off x="2371725" y="2281237"/>
              <a:ext cx="1571625" cy="58102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Calculate Positivity/Negativity Percentage</a:t>
              </a:r>
              <a:endParaRPr lang="en-US" sz="1200">
                <a:effectLst/>
                <a:ea typeface="Times New Roman" panose="02020603050405020304" pitchFamily="18" charset="0"/>
                <a:cs typeface="Iskoola Pota" panose="020B0502040204020203" pitchFamily="34" charset="0"/>
              </a:endParaRPr>
            </a:p>
          </p:txBody>
        </p:sp>
        <p:sp>
          <p:nvSpPr>
            <p:cNvPr id="18" name="Rectangle 17">
              <a:extLst>
                <a:ext uri="{FF2B5EF4-FFF2-40B4-BE49-F238E27FC236}">
                  <a16:creationId xmlns:a16="http://schemas.microsoft.com/office/drawing/2014/main" id="{AC78A718-820E-DE09-AA13-AC07414AABD9}"/>
                </a:ext>
              </a:extLst>
            </p:cNvPr>
            <p:cNvSpPr/>
            <p:nvPr/>
          </p:nvSpPr>
          <p:spPr>
            <a:xfrm>
              <a:off x="2371725" y="3252787"/>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Store Sentiment Data in Database</a:t>
              </a:r>
              <a:endParaRPr lang="en-US" sz="1200">
                <a:effectLst/>
                <a:ea typeface="Times New Roman" panose="02020603050405020304" pitchFamily="18" charset="0"/>
                <a:cs typeface="Iskoola Pota" panose="020B0502040204020203" pitchFamily="34" charset="0"/>
              </a:endParaRPr>
            </a:p>
          </p:txBody>
        </p:sp>
        <p:sp>
          <p:nvSpPr>
            <p:cNvPr id="19" name="Rectangle 18">
              <a:extLst>
                <a:ext uri="{FF2B5EF4-FFF2-40B4-BE49-F238E27FC236}">
                  <a16:creationId xmlns:a16="http://schemas.microsoft.com/office/drawing/2014/main" id="{804FD0D5-F144-19D3-D11F-005E32D8908F}"/>
                </a:ext>
              </a:extLst>
            </p:cNvPr>
            <p:cNvSpPr/>
            <p:nvPr/>
          </p:nvSpPr>
          <p:spPr>
            <a:xfrm>
              <a:off x="4600575" y="23860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Analyze Patterns in Mental Status</a:t>
              </a:r>
              <a:endParaRPr lang="en-US" sz="1200">
                <a:effectLst/>
                <a:ea typeface="Times New Roman" panose="02020603050405020304" pitchFamily="18" charset="0"/>
                <a:cs typeface="Iskoola Pota" panose="020B0502040204020203" pitchFamily="34" charset="0"/>
              </a:endParaRPr>
            </a:p>
          </p:txBody>
        </p:sp>
        <p:sp>
          <p:nvSpPr>
            <p:cNvPr id="20" name="Rectangle 19">
              <a:extLst>
                <a:ext uri="{FF2B5EF4-FFF2-40B4-BE49-F238E27FC236}">
                  <a16:creationId xmlns:a16="http://schemas.microsoft.com/office/drawing/2014/main" id="{A7C46CBB-0CB6-0955-59CD-945F38332E72}"/>
                </a:ext>
              </a:extLst>
            </p:cNvPr>
            <p:cNvSpPr/>
            <p:nvPr/>
          </p:nvSpPr>
          <p:spPr>
            <a:xfrm>
              <a:off x="4600575" y="3081337"/>
              <a:ext cx="1571625" cy="6477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Identify Regular Periods of Status Change</a:t>
              </a:r>
              <a:endParaRPr lang="en-US" sz="1200">
                <a:effectLst/>
                <a:ea typeface="Times New Roman" panose="02020603050405020304" pitchFamily="18" charset="0"/>
                <a:cs typeface="Iskoola Pota" panose="020B0502040204020203" pitchFamily="34" charset="0"/>
              </a:endParaRPr>
            </a:p>
          </p:txBody>
        </p:sp>
        <p:sp>
          <p:nvSpPr>
            <p:cNvPr id="21" name="Rectangle 20">
              <a:extLst>
                <a:ext uri="{FF2B5EF4-FFF2-40B4-BE49-F238E27FC236}">
                  <a16:creationId xmlns:a16="http://schemas.microsoft.com/office/drawing/2014/main" id="{DEDF1E5A-E94F-3E15-BCC3-F0A111982675}"/>
                </a:ext>
              </a:extLst>
            </p:cNvPr>
            <p:cNvSpPr/>
            <p:nvPr/>
          </p:nvSpPr>
          <p:spPr>
            <a:xfrm>
              <a:off x="6657975" y="2386012"/>
              <a:ext cx="1571625" cy="47625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p>
              <a:pPr algn="ctr">
                <a:lnSpc>
                  <a:spcPct val="116000"/>
                </a:lnSpc>
                <a:spcAft>
                  <a:spcPts val="800"/>
                </a:spcAft>
              </a:pPr>
              <a:r>
                <a:rPr lang="en-US" sz="1200">
                  <a:solidFill>
                    <a:srgbClr val="000000"/>
                  </a:solidFill>
                  <a:effectLst/>
                  <a:ea typeface="Times New Roman" panose="02020603050405020304" pitchFamily="18" charset="0"/>
                  <a:cs typeface="Iskoola Pota" panose="020B0502040204020203" pitchFamily="34" charset="0"/>
                </a:rPr>
                <a:t>Visualize Sentiment Trends and Patterns</a:t>
              </a:r>
              <a:endParaRPr lang="en-US" sz="1200">
                <a:effectLst/>
                <a:ea typeface="Times New Roman" panose="02020603050405020304" pitchFamily="18" charset="0"/>
                <a:cs typeface="Iskoola Pota" panose="020B0502040204020203" pitchFamily="34" charset="0"/>
              </a:endParaRPr>
            </a:p>
          </p:txBody>
        </p:sp>
        <p:cxnSp>
          <p:nvCxnSpPr>
            <p:cNvPr id="22" name="Straight Arrow Connector 21">
              <a:extLst>
                <a:ext uri="{FF2B5EF4-FFF2-40B4-BE49-F238E27FC236}">
                  <a16:creationId xmlns:a16="http://schemas.microsoft.com/office/drawing/2014/main" id="{1A8F8F9F-BE0E-4F7C-455B-47116173EF27}"/>
                </a:ext>
              </a:extLst>
            </p:cNvPr>
            <p:cNvCxnSpPr/>
            <p:nvPr/>
          </p:nvCxnSpPr>
          <p:spPr>
            <a:xfrm rot="5400000" flipV="1">
              <a:off x="3555206" y="516731"/>
              <a:ext cx="180975" cy="4763"/>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55A66E4B-17B2-5E6E-0733-63A0122CF764}"/>
                </a:ext>
              </a:extLst>
            </p:cNvPr>
            <p:cNvCxnSpPr/>
            <p:nvPr/>
          </p:nvCxnSpPr>
          <p:spPr>
            <a:xfrm flipH="1">
              <a:off x="600075" y="619125"/>
              <a:ext cx="3048000" cy="9525"/>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E052C393-4D82-07F4-43BD-9B38DB4B1274}"/>
                </a:ext>
              </a:extLst>
            </p:cNvPr>
            <p:cNvCxnSpPr/>
            <p:nvPr/>
          </p:nvCxnSpPr>
          <p:spPr>
            <a:xfrm>
              <a:off x="3648075" y="619125"/>
              <a:ext cx="3171825" cy="9525"/>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1FD1DB37-C907-798D-945B-AD64F3F66DC2}"/>
                </a:ext>
              </a:extLst>
            </p:cNvPr>
            <p:cNvCxnSpPr/>
            <p:nvPr/>
          </p:nvCxnSpPr>
          <p:spPr>
            <a:xfrm rot="5400000" flipV="1">
              <a:off x="538163" y="700087"/>
              <a:ext cx="1524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EA23D7F2-56C8-44E7-28E6-7A3D051683C4}"/>
                </a:ext>
              </a:extLst>
            </p:cNvPr>
            <p:cNvCxnSpPr/>
            <p:nvPr/>
          </p:nvCxnSpPr>
          <p:spPr>
            <a:xfrm rot="5400000" flipV="1">
              <a:off x="2752725" y="714375"/>
              <a:ext cx="1619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7" name="Straight Arrow Connector 26">
              <a:extLst>
                <a:ext uri="{FF2B5EF4-FFF2-40B4-BE49-F238E27FC236}">
                  <a16:creationId xmlns:a16="http://schemas.microsoft.com/office/drawing/2014/main" id="{2A719C90-2F37-0121-BCDF-3DBF797E3BA9}"/>
                </a:ext>
              </a:extLst>
            </p:cNvPr>
            <p:cNvCxnSpPr/>
            <p:nvPr/>
          </p:nvCxnSpPr>
          <p:spPr>
            <a:xfrm rot="5400000" flipV="1">
              <a:off x="4843463" y="709612"/>
              <a:ext cx="17145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D996440A-78FB-8B63-31DD-4307636FB6D4}"/>
                </a:ext>
              </a:extLst>
            </p:cNvPr>
            <p:cNvCxnSpPr/>
            <p:nvPr/>
          </p:nvCxnSpPr>
          <p:spPr>
            <a:xfrm rot="5400000" flipV="1">
              <a:off x="6724650" y="714375"/>
              <a:ext cx="1619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D0F4E99B-40D1-862A-427E-3B2B172B42AF}"/>
                </a:ext>
              </a:extLst>
            </p:cNvPr>
            <p:cNvCxnSpPr/>
            <p:nvPr/>
          </p:nvCxnSpPr>
          <p:spPr>
            <a:xfrm rot="5400000" flipV="1">
              <a:off x="-1076325" y="2286000"/>
              <a:ext cx="2171700" cy="1905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BF467E67-3BF0-9062-18FA-95A952049EFA}"/>
                </a:ext>
              </a:extLst>
            </p:cNvPr>
            <p:cNvCxnSpPr/>
            <p:nvPr/>
          </p:nvCxnSpPr>
          <p:spPr>
            <a:xfrm>
              <a:off x="28575" y="3381375"/>
              <a:ext cx="18097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062CC97D-F604-F90B-C462-6B1DC0133264}"/>
                </a:ext>
              </a:extLst>
            </p:cNvPr>
            <p:cNvCxnSpPr/>
            <p:nvPr/>
          </p:nvCxnSpPr>
          <p:spPr>
            <a:xfrm>
              <a:off x="28575" y="2619375"/>
              <a:ext cx="18097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a16="http://schemas.microsoft.com/office/drawing/2014/main" id="{A656A3C5-6B26-1074-8D7D-36CA26F7A375}"/>
                </a:ext>
              </a:extLst>
            </p:cNvPr>
            <p:cNvCxnSpPr/>
            <p:nvPr/>
          </p:nvCxnSpPr>
          <p:spPr>
            <a:xfrm>
              <a:off x="9525" y="1790700"/>
              <a:ext cx="1905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5D3DC555-1EDB-C186-D5B7-2CA317735B91}"/>
                </a:ext>
              </a:extLst>
            </p:cNvPr>
            <p:cNvCxnSpPr/>
            <p:nvPr/>
          </p:nvCxnSpPr>
          <p:spPr>
            <a:xfrm rot="5400000" flipV="1">
              <a:off x="938213" y="2300287"/>
              <a:ext cx="2162175" cy="1905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692C48B5-4B47-69FA-33DF-424B41DE0429}"/>
                </a:ext>
              </a:extLst>
            </p:cNvPr>
            <p:cNvCxnSpPr/>
            <p:nvPr/>
          </p:nvCxnSpPr>
          <p:spPr>
            <a:xfrm>
              <a:off x="2028825" y="3400425"/>
              <a:ext cx="36195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D581F5B3-9170-BF23-0E25-EDCC22CEB248}"/>
                </a:ext>
              </a:extLst>
            </p:cNvPr>
            <p:cNvCxnSpPr/>
            <p:nvPr/>
          </p:nvCxnSpPr>
          <p:spPr>
            <a:xfrm>
              <a:off x="2019300" y="2600325"/>
              <a:ext cx="3524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6" name="Straight Arrow Connector 35">
              <a:extLst>
                <a:ext uri="{FF2B5EF4-FFF2-40B4-BE49-F238E27FC236}">
                  <a16:creationId xmlns:a16="http://schemas.microsoft.com/office/drawing/2014/main" id="{68BCD8A3-9C6C-A1E3-84C5-8E3DF95A3169}"/>
                </a:ext>
              </a:extLst>
            </p:cNvPr>
            <p:cNvCxnSpPr/>
            <p:nvPr/>
          </p:nvCxnSpPr>
          <p:spPr>
            <a:xfrm flipV="1">
              <a:off x="2009775" y="1800225"/>
              <a:ext cx="3810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7" name="Straight Arrow Connector 36">
              <a:extLst>
                <a:ext uri="{FF2B5EF4-FFF2-40B4-BE49-F238E27FC236}">
                  <a16:creationId xmlns:a16="http://schemas.microsoft.com/office/drawing/2014/main" id="{CBBA49E5-BCF4-1B15-FDA6-54793F5A776C}"/>
                </a:ext>
              </a:extLst>
            </p:cNvPr>
            <p:cNvCxnSpPr/>
            <p:nvPr/>
          </p:nvCxnSpPr>
          <p:spPr>
            <a:xfrm rot="5400000" flipV="1">
              <a:off x="5734050" y="1924050"/>
              <a:ext cx="1419225" cy="9525"/>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38" name="Straight Arrow Connector 37">
              <a:extLst>
                <a:ext uri="{FF2B5EF4-FFF2-40B4-BE49-F238E27FC236}">
                  <a16:creationId xmlns:a16="http://schemas.microsoft.com/office/drawing/2014/main" id="{A8B29465-559B-4E78-F1AF-97CD4FE834A3}"/>
                </a:ext>
              </a:extLst>
            </p:cNvPr>
            <p:cNvCxnSpPr/>
            <p:nvPr/>
          </p:nvCxnSpPr>
          <p:spPr>
            <a:xfrm>
              <a:off x="6457950" y="2647950"/>
              <a:ext cx="2286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39" name="Straight Arrow Connector 38">
              <a:extLst>
                <a:ext uri="{FF2B5EF4-FFF2-40B4-BE49-F238E27FC236}">
                  <a16:creationId xmlns:a16="http://schemas.microsoft.com/office/drawing/2014/main" id="{9D904061-BF1A-3554-ED30-20D910F7E94E}"/>
                </a:ext>
              </a:extLst>
            </p:cNvPr>
            <p:cNvCxnSpPr/>
            <p:nvPr/>
          </p:nvCxnSpPr>
          <p:spPr>
            <a:xfrm>
              <a:off x="6438900" y="1819275"/>
              <a:ext cx="2381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40" name="Straight Arrow Connector 39">
              <a:extLst>
                <a:ext uri="{FF2B5EF4-FFF2-40B4-BE49-F238E27FC236}">
                  <a16:creationId xmlns:a16="http://schemas.microsoft.com/office/drawing/2014/main" id="{E5217120-6E59-E801-B90D-52D2894392D9}"/>
                </a:ext>
              </a:extLst>
            </p:cNvPr>
            <p:cNvCxnSpPr/>
            <p:nvPr/>
          </p:nvCxnSpPr>
          <p:spPr>
            <a:xfrm rot="5400000" flipV="1">
              <a:off x="3133725" y="2276475"/>
              <a:ext cx="2209800" cy="1905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41" name="Straight Arrow Connector 40">
              <a:extLst>
                <a:ext uri="{FF2B5EF4-FFF2-40B4-BE49-F238E27FC236}">
                  <a16:creationId xmlns:a16="http://schemas.microsoft.com/office/drawing/2014/main" id="{DE9DFC67-597B-C60D-F434-41449946D02F}"/>
                </a:ext>
              </a:extLst>
            </p:cNvPr>
            <p:cNvCxnSpPr/>
            <p:nvPr/>
          </p:nvCxnSpPr>
          <p:spPr>
            <a:xfrm>
              <a:off x="4248150" y="3381375"/>
              <a:ext cx="37147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895FB84F-DED1-77F3-6D89-ED793CB7EA87}"/>
                </a:ext>
              </a:extLst>
            </p:cNvPr>
            <p:cNvCxnSpPr/>
            <p:nvPr/>
          </p:nvCxnSpPr>
          <p:spPr>
            <a:xfrm>
              <a:off x="4248150" y="2647950"/>
              <a:ext cx="352425"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3769EFB5-DEF2-B83C-3708-94350189279F}"/>
                </a:ext>
              </a:extLst>
            </p:cNvPr>
            <p:cNvCxnSpPr/>
            <p:nvPr/>
          </p:nvCxnSpPr>
          <p:spPr>
            <a:xfrm>
              <a:off x="4238625" y="1819275"/>
              <a:ext cx="381000" cy="9525"/>
            </a:xfrm>
            <a:prstGeom prst="straightConnector1">
              <a:avLst/>
            </a:prstGeom>
            <a:ln>
              <a:tailEnd type="triangle" w="med" len="med"/>
            </a:ln>
          </p:spPr>
          <p:style>
            <a:lnRef idx="1">
              <a:schemeClr val="accent5"/>
            </a:lnRef>
            <a:fillRef idx="0">
              <a:schemeClr val="accent5"/>
            </a:fillRef>
            <a:effectRef idx="0">
              <a:schemeClr val="accent5"/>
            </a:effectRef>
            <a:fontRef idx="minor">
              <a:schemeClr val="tx1"/>
            </a:fontRef>
          </p:style>
        </p:cxnSp>
      </p:gr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588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419473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8421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IT21371790</a:t>
            </a:r>
            <a:r>
              <a:rPr lang="en-US" sz="1800" dirty="0">
                <a:solidFill>
                  <a:schemeClr val="tx1"/>
                </a:solidFill>
              </a:rPr>
              <a:t>   |   </a:t>
            </a:r>
            <a:r>
              <a:rPr lang="en-US" dirty="0" err="1">
                <a:solidFill>
                  <a:schemeClr val="tx1"/>
                </a:solidFill>
              </a:rPr>
              <a:t>Ekanayaka</a:t>
            </a:r>
            <a:r>
              <a:rPr lang="en-US" dirty="0">
                <a:solidFill>
                  <a:schemeClr val="tx1"/>
                </a:solidFill>
              </a:rPr>
              <a:t> E.M.C.S.</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Text Placeholder 2">
            <a:extLst>
              <a:ext uri="{FF2B5EF4-FFF2-40B4-BE49-F238E27FC236}">
                <a16:creationId xmlns:a16="http://schemas.microsoft.com/office/drawing/2014/main" id="{8FE783E8-35A1-0B35-7FB6-376C8E0B9202}"/>
              </a:ext>
            </a:extLst>
          </p:cNvPr>
          <p:cNvSpPr txBox="1">
            <a:spLocks/>
          </p:cNvSpPr>
          <p:nvPr/>
        </p:nvSpPr>
        <p:spPr>
          <a:xfrm>
            <a:off x="470958" y="1220699"/>
            <a:ext cx="11250084" cy="51278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Ethan </a:t>
            </a:r>
            <a:r>
              <a:rPr lang="en-US" sz="20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Kross</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a:t>
            </a:r>
            <a:r>
              <a:rPr lang="en-US" sz="2000" dirty="0">
                <a:solidFill>
                  <a:srgbClr val="202020"/>
                </a:solidFill>
                <a:effectLst/>
                <a:latin typeface="Times New Roman" panose="02020603050405020304" pitchFamily="18" charset="0"/>
                <a:ea typeface="Helvetica" panose="020B0604020202020204" pitchFamily="34" charset="0"/>
                <a:cs typeface="Times New Roman" panose="02020603050405020304" pitchFamily="18" charset="0"/>
              </a:rPr>
              <a:t> </a:t>
            </a:r>
            <a:r>
              <a:rPr lang="en-US" sz="2000" dirty="0">
                <a:solidFill>
                  <a:srgbClr val="202020"/>
                </a:solidFill>
                <a:effectLst/>
                <a:latin typeface="Times New Roman" panose="02020603050405020304" pitchFamily="18" charset="0"/>
                <a:ea typeface="Cambria" panose="02040503050406030204" pitchFamily="18" charset="0"/>
                <a:cs typeface="Times New Roman" panose="02020603050405020304" pitchFamily="18" charset="0"/>
              </a:rPr>
              <a:t>Philippe Verduyn, Emre</a:t>
            </a:r>
            <a:r>
              <a:rPr lang="en-US" sz="2000" dirty="0">
                <a:solidFill>
                  <a:srgbClr val="60606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Demirel,Jiyoung</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Park, David Seung Jae Lee, Natalie Lin, Holly August</a:t>
            </a:r>
            <a:r>
              <a:rPr lang="en-US" sz="2000" dirty="0">
                <a:solidFill>
                  <a:srgbClr val="000000"/>
                </a:solidFill>
                <a:effectLst/>
                <a:latin typeface="Times New Roman" panose="02020603050405020304" pitchFamily="18" charset="0"/>
                <a:ea typeface="Helvetica" panose="020B0604020202020204" pitchFamily="34" charset="0"/>
                <a:cs typeface="Times New Roman" panose="02020603050405020304" pitchFamily="18" charset="0"/>
              </a:rPr>
              <a:t> 14, 2013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5"/>
              </a:rPr>
              <a:t>https://doi.org/10.1371/journal.pone.0069841</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L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Braghieri</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R Levy,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Makarin</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American Economic Review 112 (11), 3660-93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https://assets.aeaweb.org/asset-server/files/17593.pdf</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7"/>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8"/>
              </a:rPr>
              <a:t>https://doi.org/10.1177/2055207616654822</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E8984A9-A415-991E-BB44-808F1D83941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012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63084" y="2837087"/>
            <a:ext cx="10619316" cy="1362075"/>
          </a:xfrm>
        </p:spPr>
        <p:txBody>
          <a:bodyPr>
            <a:normAutofit fontScale="90000"/>
          </a:bodyPr>
          <a:lstStyle/>
          <a:p>
            <a:r>
              <a:rPr lang="en-US" b="1" dirty="0">
                <a:effectLst/>
                <a:latin typeface="Amasis MT Pro Black" panose="02040A04050005020304" pitchFamily="18" charset="0"/>
                <a:cs typeface="Times New Roman" panose="02020603050405020304" pitchFamily="18" charset="0"/>
              </a:rPr>
              <a:t>Track times and durations that user spends on the platform</a:t>
            </a:r>
            <a:br>
              <a:rPr lang="en-US" b="1" dirty="0">
                <a:effectLst/>
                <a:latin typeface="Amasis MT Pro Black" panose="02040A04050005020304" pitchFamily="18" charset="0"/>
                <a:cs typeface="Times New Roman" panose="02020603050405020304" pitchFamily="18" charset="0"/>
              </a:rPr>
            </a:br>
            <a:br>
              <a:rPr lang="en-US" dirty="0"/>
            </a:br>
            <a:r>
              <a:rPr lang="en-US" sz="3100" dirty="0">
                <a:latin typeface="Times New Roman" panose="02020603050405020304" pitchFamily="18" charset="0"/>
                <a:cs typeface="Times New Roman" panose="02020603050405020304" pitchFamily="18" charset="0"/>
              </a:rPr>
              <a:t>IT21700156 - </a:t>
            </a:r>
            <a:r>
              <a:rPr lang="en-US" sz="3100" dirty="0" err="1">
                <a:latin typeface="Times New Roman" panose="02020603050405020304" pitchFamily="18" charset="0"/>
                <a:cs typeface="Times New Roman" panose="02020603050405020304" pitchFamily="18" charset="0"/>
              </a:rPr>
              <a:t>Nanayakkara</a:t>
            </a:r>
            <a:r>
              <a:rPr lang="en-US" sz="3100" dirty="0">
                <a:latin typeface="Times New Roman" panose="02020603050405020304" pitchFamily="18" charset="0"/>
                <a:cs typeface="Times New Roman" panose="02020603050405020304" pitchFamily="18" charset="0"/>
              </a:rPr>
              <a:t> A.A.R.</a:t>
            </a:r>
            <a:br>
              <a:rPr lang="en-US" sz="31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 </a:t>
            </a:r>
            <a:br>
              <a:rPr lang="en-US" dirty="0"/>
            </a:br>
            <a:br>
              <a:rPr lang="en-US" dirty="0"/>
            </a:br>
            <a:br>
              <a:rPr lang="en-US" sz="4000" b="1" dirty="0">
                <a:effectLst/>
                <a:latin typeface="Times New Roman" panose="02020603050405020304" pitchFamily="18" charset="0"/>
                <a:ea typeface="DengXian" panose="02010600030101010101" pitchFamily="2" charset="-122"/>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6356C854-ED0E-42F8-B526-0DE1668AD70A}"/>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reeform 17">
            <a:extLst>
              <a:ext uri="{FF2B5EF4-FFF2-40B4-BE49-F238E27FC236}">
                <a16:creationId xmlns:a16="http://schemas.microsoft.com/office/drawing/2014/main" id="{2D9194E8-8B2D-23B7-5285-506A06234590}"/>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0" name="Picture 9">
            <a:extLst>
              <a:ext uri="{FF2B5EF4-FFF2-40B4-BE49-F238E27FC236}">
                <a16:creationId xmlns:a16="http://schemas.microsoft.com/office/drawing/2014/main" id="{F30CBB38-DC2F-1CA2-0943-DEC54594A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6263" y="152400"/>
            <a:ext cx="2009537" cy="2286000"/>
          </a:xfrm>
          <a:prstGeom prst="rect">
            <a:avLst/>
          </a:prstGeom>
        </p:spPr>
      </p:pic>
    </p:spTree>
    <p:extLst>
      <p:ext uri="{BB962C8B-B14F-4D97-AF65-F5344CB8AC3E}">
        <p14:creationId xmlns:p14="http://schemas.microsoft.com/office/powerpoint/2010/main" val="485330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88950" y="1295400"/>
            <a:ext cx="11214100" cy="2928932"/>
          </a:xfrm>
        </p:spPr>
        <p:style>
          <a:lnRef idx="2">
            <a:schemeClr val="accent1"/>
          </a:lnRef>
          <a:fillRef idx="1">
            <a:schemeClr val="lt1"/>
          </a:fillRef>
          <a:effectRef idx="0">
            <a:schemeClr val="accent1"/>
          </a:effectRef>
          <a:fontRef idx="minor">
            <a:schemeClr val="dk1"/>
          </a:fontRef>
        </p:style>
        <p:txBody>
          <a:bodyPr>
            <a:normAutofit/>
          </a:bodyPr>
          <a:lstStyle/>
          <a:p>
            <a:pPr>
              <a:lnSpc>
                <a:spcPct val="116000"/>
              </a:lnSpc>
              <a:spcAft>
                <a:spcPts val="800"/>
              </a:spcAft>
              <a:buFont typeface="Wingdings" panose="05000000000000000000" pitchFamily="2" charset="2"/>
              <a:buChar char="Ø"/>
              <a:tabLst>
                <a:tab pos="6953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main purpose of this function is to accurately get the time spent by the user in the social media platform. It has two main things. </a:t>
            </a:r>
          </a:p>
          <a:p>
            <a:pPr marL="0" lvl="0" indent="0">
              <a:lnSpc>
                <a:spcPct val="116000"/>
              </a:lnSpc>
              <a:buNone/>
              <a:tabLst>
                <a:tab pos="6953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1) Tracked the user login time into social media platform</a:t>
            </a:r>
          </a:p>
          <a:p>
            <a:pPr marL="0" lvl="0" indent="0">
              <a:lnSpc>
                <a:spcPct val="116000"/>
              </a:lnSpc>
              <a:buNone/>
              <a:tabLst>
                <a:tab pos="6953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2) Using face recognition, get the accurate time</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80230D31-E7BA-B2FC-F2D5-677AFC0A173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31E2BD1-FA64-780F-1461-2C39EA119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3474889"/>
            <a:ext cx="2781300" cy="2781300"/>
          </a:xfrm>
          <a:prstGeom prst="rect">
            <a:avLst/>
          </a:prstGeom>
          <a:ln>
            <a:solidFill>
              <a:schemeClr val="tx1"/>
            </a:solidFill>
          </a:ln>
        </p:spPr>
      </p:pic>
    </p:spTree>
    <p:extLst>
      <p:ext uri="{BB962C8B-B14F-4D97-AF65-F5344CB8AC3E}">
        <p14:creationId xmlns:p14="http://schemas.microsoft.com/office/powerpoint/2010/main" val="267239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1782"/>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endParaRPr lang="en-US" sz="40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A15E1F9B-BEB3-97B9-D3A0-399F884D59D9}"/>
              </a:ext>
            </a:extLst>
          </p:cNvPr>
          <p:cNvGraphicFramePr>
            <a:graphicFrameLocks noGrp="1"/>
          </p:cNvGraphicFramePr>
          <p:nvPr>
            <p:extLst>
              <p:ext uri="{D42A27DB-BD31-4B8C-83A1-F6EECF244321}">
                <p14:modId xmlns:p14="http://schemas.microsoft.com/office/powerpoint/2010/main" val="3826880463"/>
              </p:ext>
            </p:extLst>
          </p:nvPr>
        </p:nvGraphicFramePr>
        <p:xfrm>
          <a:off x="158998" y="838200"/>
          <a:ext cx="11874003" cy="5029200"/>
        </p:xfrm>
        <a:graphic>
          <a:graphicData uri="http://schemas.openxmlformats.org/drawingml/2006/table">
            <a:tbl>
              <a:tblPr firstRow="1" firstCol="1">
                <a:tableStyleId>{5C22544A-7EE6-4342-B048-85BDC9FD1C3A}</a:tableStyleId>
              </a:tblPr>
              <a:tblGrid>
                <a:gridCol w="2420178">
                  <a:extLst>
                    <a:ext uri="{9D8B030D-6E8A-4147-A177-3AD203B41FA5}">
                      <a16:colId xmlns:a16="http://schemas.microsoft.com/office/drawing/2014/main" val="543872842"/>
                    </a:ext>
                  </a:extLst>
                </a:gridCol>
                <a:gridCol w="1890765">
                  <a:extLst>
                    <a:ext uri="{9D8B030D-6E8A-4147-A177-3AD203B41FA5}">
                      <a16:colId xmlns:a16="http://schemas.microsoft.com/office/drawing/2014/main" val="2800114722"/>
                    </a:ext>
                  </a:extLst>
                </a:gridCol>
                <a:gridCol w="1890765">
                  <a:extLst>
                    <a:ext uri="{9D8B030D-6E8A-4147-A177-3AD203B41FA5}">
                      <a16:colId xmlns:a16="http://schemas.microsoft.com/office/drawing/2014/main" val="758368179"/>
                    </a:ext>
                  </a:extLst>
                </a:gridCol>
                <a:gridCol w="1890765">
                  <a:extLst>
                    <a:ext uri="{9D8B030D-6E8A-4147-A177-3AD203B41FA5}">
                      <a16:colId xmlns:a16="http://schemas.microsoft.com/office/drawing/2014/main" val="3609962756"/>
                    </a:ext>
                  </a:extLst>
                </a:gridCol>
                <a:gridCol w="1890765">
                  <a:extLst>
                    <a:ext uri="{9D8B030D-6E8A-4147-A177-3AD203B41FA5}">
                      <a16:colId xmlns:a16="http://schemas.microsoft.com/office/drawing/2014/main" val="3231843665"/>
                    </a:ext>
                  </a:extLst>
                </a:gridCol>
                <a:gridCol w="1890765">
                  <a:extLst>
                    <a:ext uri="{9D8B030D-6E8A-4147-A177-3AD203B41FA5}">
                      <a16:colId xmlns:a16="http://schemas.microsoft.com/office/drawing/2014/main" val="4117966735"/>
                    </a:ext>
                  </a:extLst>
                </a:gridCol>
              </a:tblGrid>
              <a:tr h="645835">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600" dirty="0">
                          <a:effectLst/>
                        </a:rPr>
                        <a:t>Research [4]</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07342978"/>
                  </a:ext>
                </a:extLst>
              </a:tr>
              <a:tr h="1277969">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Calculation of total time spent on the platform, both in aggregate and per session.</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74458752"/>
                  </a:ext>
                </a:extLst>
              </a:tr>
              <a:tr h="875594">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Face Recognition </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62097166"/>
                  </a:ext>
                </a:extLst>
              </a:tr>
              <a:tr h="951833">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Differentiating between short, medium, and long sessions. </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24635649"/>
                  </a:ext>
                </a:extLst>
              </a:tr>
              <a:tr h="1277969">
                <a:tc>
                  <a:txBody>
                    <a:bodyPr/>
                    <a:lstStyle/>
                    <a:p>
                      <a:pPr>
                        <a:lnSpc>
                          <a:spcPct val="116000"/>
                        </a:lnSpc>
                        <a:spcAft>
                          <a:spcPts val="800"/>
                        </a:spcAft>
                        <a:tabLst>
                          <a:tab pos="695325" algn="l"/>
                        </a:tabLs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Analyze the negative or positive mood with using start and end time difference.</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930942562"/>
                  </a:ext>
                </a:extLst>
              </a:tr>
            </a:tbl>
          </a:graphicData>
        </a:graphic>
      </p:graphicFrame>
    </p:spTree>
    <p:extLst>
      <p:ext uri="{BB962C8B-B14F-4D97-AF65-F5344CB8AC3E}">
        <p14:creationId xmlns:p14="http://schemas.microsoft.com/office/powerpoint/2010/main" val="670038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E944697-5D9C-9348-C3C9-05884960D815}"/>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12436"/>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95500" y="2057400"/>
            <a:ext cx="8102600" cy="2057400"/>
          </a:xfrm>
        </p:spPr>
        <p:txBody>
          <a:bodyPr>
            <a:normAutofit/>
          </a:bodyPr>
          <a:lstStyle/>
          <a:p>
            <a:pPr marL="0" marR="0" indent="0" algn="just">
              <a:lnSpc>
                <a:spcPct val="107000"/>
              </a:lnSpc>
              <a:spcBef>
                <a:spcPts val="0"/>
              </a:spcBef>
              <a:spcAft>
                <a:spcPts val="800"/>
              </a:spcAft>
              <a:buNone/>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How can user behavior on a social media platform, including time spent, at what time do you use social media and sentiment analysis of user-generated content, be effectively tracked?</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3E11D05F-02FE-333A-4380-FCE955766ED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descr="A clock with words on it&#10;&#10;Description automatically generated">
            <a:extLst>
              <a:ext uri="{FF2B5EF4-FFF2-40B4-BE49-F238E27FC236}">
                <a16:creationId xmlns:a16="http://schemas.microsoft.com/office/drawing/2014/main" id="{3D34968A-653D-7EF3-2AAA-5EF78F06818D}"/>
              </a:ext>
            </a:extLst>
          </p:cNvPr>
          <p:cNvPicPr>
            <a:picLocks noChangeAspect="1"/>
          </p:cNvPicPr>
          <p:nvPr/>
        </p:nvPicPr>
        <p:blipFill rotWithShape="1">
          <a:blip r:embed="rId2">
            <a:extLst>
              <a:ext uri="{28A0092B-C50C-407E-A947-70E740481C1C}">
                <a14:useLocalDpi xmlns:a14="http://schemas.microsoft.com/office/drawing/2010/main" val="0"/>
              </a:ext>
            </a:extLst>
          </a:blip>
          <a:srcRect r="480" b="8569"/>
          <a:stretch/>
        </p:blipFill>
        <p:spPr>
          <a:xfrm>
            <a:off x="7657905" y="4196296"/>
            <a:ext cx="3048195" cy="1790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51794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83755"/>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79400" y="1143000"/>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buFont typeface="Wingdings" panose="05000000000000000000" pitchFamily="2" charset="2"/>
              <a:buChar char="v"/>
            </a:pPr>
            <a:r>
              <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Track the times and time durations that the user spends on the platform. Then get their timelines and calculate the accurate time that user spend on the platform and store it in a database.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279400" y="3412767"/>
            <a:ext cx="11455400" cy="24852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User Activity Monitoring</a:t>
            </a: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Image Processing for </a:t>
            </a:r>
            <a:r>
              <a:rPr lang="en-US" sz="2400" kern="100" dirty="0">
                <a:latin typeface="Times New Roman" panose="02020603050405020304" pitchFamily="18" charset="0"/>
                <a:ea typeface="Aptos" panose="020B0004020202020204" pitchFamily="34" charset="0"/>
                <a:cs typeface="Times New Roman" panose="02020603050405020304" pitchFamily="18" charset="0"/>
              </a:rPr>
              <a:t>Facial Recognition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Sentiment Analysis Implementation</a:t>
            </a:r>
          </a:p>
          <a:p>
            <a:pPr marL="342900" marR="0" indent="-342900">
              <a:lnSpc>
                <a:spcPct val="107000"/>
              </a:lnSpc>
              <a:spcBef>
                <a:spcPts val="0"/>
              </a:spcBef>
              <a:spcAft>
                <a:spcPts val="800"/>
              </a:spcAft>
              <a:buClr>
                <a:schemeClr val="accent1"/>
              </a:buClr>
              <a:buFont typeface="Arial" panose="020B0604020202020204" pitchFamily="34" charset="0"/>
              <a:buChar char="•"/>
            </a:pPr>
            <a:r>
              <a:rPr lang="en-US" sz="2400" kern="100" dirty="0">
                <a:effectLst/>
                <a:latin typeface="Times New Roman" panose="02020603050405020304" pitchFamily="18" charset="0"/>
                <a:ea typeface="Aptos" panose="020B0004020202020204" pitchFamily="34" charset="0"/>
                <a:cs typeface="Times New Roman" panose="02020603050405020304" pitchFamily="18" charset="0"/>
              </a:rPr>
              <a:t>Integration with Database</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026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11258642" y="3990080"/>
            <a:ext cx="1390073" cy="139007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a:ln>
              <a:noFill/>
            </a:ln>
          </p:spPr>
          <p:txBody>
            <a:bodyPr/>
            <a:lstStyle/>
            <a:p>
              <a:endParaRPr lang="en-US" sz="1200"/>
            </a:p>
          </p:txBody>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1508428" y="-2603044"/>
            <a:ext cx="6309028" cy="5317608"/>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TextBox 10"/>
          <p:cNvSpPr txBox="1"/>
          <p:nvPr/>
        </p:nvSpPr>
        <p:spPr>
          <a:xfrm>
            <a:off x="181569" y="380311"/>
            <a:ext cx="10804543" cy="607154"/>
          </a:xfrm>
          <a:prstGeom prst="rect">
            <a:avLst/>
          </a:prstGeom>
        </p:spPr>
        <p:txBody>
          <a:bodyPr wrap="square" lIns="0" tIns="0" rIns="0" bIns="0" rtlCol="0" anchor="t">
            <a:spAutoFit/>
          </a:bodyPr>
          <a:lstStyle/>
          <a:p>
            <a:pPr>
              <a:lnSpc>
                <a:spcPts val="5103"/>
              </a:lnSpc>
              <a:spcBef>
                <a:spcPct val="0"/>
              </a:spcBef>
            </a:pPr>
            <a:r>
              <a:rPr lang="en-US" sz="4000" b="1" spc="362" dirty="0">
                <a:solidFill>
                  <a:schemeClr val="bg1"/>
                </a:solidFill>
                <a:latin typeface="Cambria Math" panose="02040503050406030204" pitchFamily="18" charset="0"/>
                <a:ea typeface="Cambria Math" panose="02040503050406030204" pitchFamily="18" charset="0"/>
              </a:rPr>
              <a:t>Introduction</a:t>
            </a:r>
            <a:r>
              <a:rPr lang="en-US" sz="4000" b="1" spc="362" dirty="0">
                <a:solidFill>
                  <a:schemeClr val="tx1">
                    <a:lumMod val="85000"/>
                    <a:lumOff val="15000"/>
                  </a:schemeClr>
                </a:solidFill>
                <a:latin typeface="Cambria Math" panose="02040503050406030204" pitchFamily="18" charset="0"/>
                <a:ea typeface="Cambria Math" panose="02040503050406030204" pitchFamily="18" charset="0"/>
              </a:rPr>
              <a:t> to the overall project</a:t>
            </a:r>
          </a:p>
        </p:txBody>
      </p:sp>
      <p:sp>
        <p:nvSpPr>
          <p:cNvPr id="13" name="Freeform 13"/>
          <p:cNvSpPr/>
          <p:nvPr/>
        </p:nvSpPr>
        <p:spPr>
          <a:xfrm>
            <a:off x="10629560" y="-1647033"/>
            <a:ext cx="3124880" cy="312488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5" name="TextBox 33">
            <a:extLst>
              <a:ext uri="{FF2B5EF4-FFF2-40B4-BE49-F238E27FC236}">
                <a16:creationId xmlns:a16="http://schemas.microsoft.com/office/drawing/2014/main" id="{465E0E8C-D208-45EC-4C95-EB205CE9ABFE}"/>
              </a:ext>
            </a:extLst>
          </p:cNvPr>
          <p:cNvSpPr txBox="1"/>
          <p:nvPr/>
        </p:nvSpPr>
        <p:spPr>
          <a:xfrm>
            <a:off x="3200400" y="1056177"/>
            <a:ext cx="8531530" cy="28273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a:lnSpc>
                <a:spcPct val="107000"/>
              </a:lnSpc>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Most people hide their real feelings from the society.</a:t>
            </a:r>
          </a:p>
          <a:p>
            <a:pPr marL="457200" lvl="0" indent="-457200">
              <a:lnSpc>
                <a:spcPct val="107000"/>
              </a:lnSpc>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But now a day’s people frequently use social media.</a:t>
            </a:r>
          </a:p>
          <a:p>
            <a:pPr marL="457200" lvl="0" indent="-457200">
              <a:lnSpc>
                <a:spcPct val="107000"/>
              </a:lnSpc>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It can be identified through their social media behavioral patterns.</a:t>
            </a:r>
          </a:p>
          <a:p>
            <a:pPr marL="457200" lvl="0" indent="-457200">
              <a:lnSpc>
                <a:spcPct val="107000"/>
              </a:lnSpc>
              <a:spcAft>
                <a:spcPts val="800"/>
              </a:spcAft>
              <a:buFont typeface="Wingdings" panose="05000000000000000000" pitchFamily="2" charset="2"/>
              <a:buChar char="Ø"/>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Social media behaviors act like a mirror of people, it reflects human psychology status.</a:t>
            </a:r>
            <a:r>
              <a:rPr lang="en-US" sz="2800" dirty="0">
                <a:latin typeface="Times New Roman" panose="02020603050405020304" pitchFamily="18" charset="0"/>
                <a:cs typeface="Times New Roman" panose="02020603050405020304" pitchFamily="18" charset="0"/>
              </a:rPr>
              <a:t>	</a:t>
            </a:r>
          </a:p>
        </p:txBody>
      </p:sp>
      <p:pic>
        <p:nvPicPr>
          <p:cNvPr id="12" name="Picture 11">
            <a:extLst>
              <a:ext uri="{FF2B5EF4-FFF2-40B4-BE49-F238E27FC236}">
                <a16:creationId xmlns:a16="http://schemas.microsoft.com/office/drawing/2014/main" id="{A0181A2A-69CA-6006-90E9-ADAF85AA55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8751" y="3953944"/>
            <a:ext cx="3331829" cy="2498486"/>
          </a:xfrm>
          <a:prstGeom prst="rect">
            <a:avLst/>
          </a:prstGeom>
        </p:spPr>
      </p:pic>
      <p:pic>
        <p:nvPicPr>
          <p:cNvPr id="11" name="Picture 10">
            <a:extLst>
              <a:ext uri="{FF2B5EF4-FFF2-40B4-BE49-F238E27FC236}">
                <a16:creationId xmlns:a16="http://schemas.microsoft.com/office/drawing/2014/main" id="{3AD28E7D-FB58-7C6C-7E31-40DD6CE8436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2287" b="6215"/>
          <a:stretch/>
        </p:blipFill>
        <p:spPr>
          <a:xfrm>
            <a:off x="6134244" y="4000174"/>
            <a:ext cx="3594222" cy="240602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AD790CC2-A81A-679F-87BE-FB8CF67BC0F2}"/>
              </a:ext>
            </a:extLst>
          </p:cNvPr>
          <p:cNvPicPr>
            <a:picLocks noChangeAspect="1"/>
          </p:cNvPicPr>
          <p:nvPr/>
        </p:nvPicPr>
        <p:blipFill>
          <a:blip r:embed="rId2"/>
          <a:stretch>
            <a:fillRect/>
          </a:stretch>
        </p:blipFill>
        <p:spPr>
          <a:xfrm>
            <a:off x="1485900" y="829107"/>
            <a:ext cx="9220200" cy="5407910"/>
          </a:xfrm>
          <a:prstGeom prst="rect">
            <a:avLst/>
          </a:prstGeom>
        </p:spPr>
      </p:pic>
    </p:spTree>
    <p:extLst>
      <p:ext uri="{BB962C8B-B14F-4D97-AF65-F5344CB8AC3E}">
        <p14:creationId xmlns:p14="http://schemas.microsoft.com/office/powerpoint/2010/main" val="2686408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Visual Studio</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Colab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Pattern recognition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argumentation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User Interface Learning</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Computer Vision</a:t>
            </a:r>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lnSpc>
                <a:spcPct val="116000"/>
              </a:lnSpc>
              <a:buFont typeface="Wingdings" panose="05000000000000000000" pitchFamily="2" charset="2"/>
              <a:buChar char="§"/>
            </a:pPr>
            <a:r>
              <a:rPr lang="en-US" sz="2000" dirty="0"/>
              <a:t>Artificial Neural Networks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97713" y="4915224"/>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5093" y="4267200"/>
            <a:ext cx="1429060" cy="1070415"/>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3691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Integration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Predictive Model</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Security</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Sentiment Analysis</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Reporting and Visualization</a:t>
            </a:r>
          </a:p>
          <a:p>
            <a:pPr marL="285750" indent="-28575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Storage</a:t>
            </a:r>
          </a:p>
          <a:p>
            <a:pPr marL="285750" indent="-285750">
              <a:buSzPct val="120000"/>
              <a:buFont typeface="Wingdings" panose="05000000000000000000" pitchFamily="2" charset="2"/>
              <a:buChar char="§"/>
            </a:pPr>
            <a:endParaRPr lang="en-US" sz="1800" dirty="0">
              <a:solidFill>
                <a:schemeClr val="tx1"/>
              </a:solidFill>
              <a:latin typeface="Times New Roman" panose="02020603050405020304" pitchFamily="18" charset="0"/>
              <a:cs typeface="Times New Roman" panose="02020603050405020304" pitchFamily="18" charset="0"/>
            </a:endParaRPr>
          </a:p>
          <a:p>
            <a:pPr>
              <a:buSzPct val="120000"/>
            </a:pPr>
            <a:endParaRPr lang="en-US" sz="1800" dirty="0"/>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Privacy and 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Quick Response Time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285750" lvl="0" indent="-28575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a:t>
            </a:r>
          </a:p>
          <a:p>
            <a:pPr marL="285750" lvl="0" indent="-28575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285750" indent="-285750">
              <a:lnSpc>
                <a:spcPct val="116000"/>
              </a:lnSpc>
              <a:buFont typeface="Wingdings" panose="05000000000000000000" pitchFamily="2" charset="2"/>
              <a:buChar char="§"/>
            </a:pP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Android Studio</a:t>
            </a:r>
          </a:p>
          <a:p>
            <a:pPr marL="285750" indent="-285750">
              <a:lnSpc>
                <a:spcPct val="116000"/>
              </a:lnSpc>
              <a:spcAft>
                <a:spcPts val="800"/>
              </a:spcAft>
              <a:buFont typeface="Wingdings" panose="05000000000000000000" pitchFamily="2" charset="2"/>
              <a:buChar char="§"/>
              <a:tabLst>
                <a:tab pos="695325"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JWT (JSON Web Tokens)</a:t>
            </a:r>
          </a:p>
          <a:p>
            <a:pPr marL="285750" indent="-285750">
              <a:lnSpc>
                <a:spcPct val="116000"/>
              </a:lnSpc>
              <a:spcAft>
                <a:spcPts val="800"/>
              </a:spcAft>
              <a:buFont typeface="Wingdings" panose="05000000000000000000" pitchFamily="2" charset="2"/>
              <a:buChar char="§"/>
              <a:tabLst>
                <a:tab pos="695325"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RESTful or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GraphQL</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6000"/>
              </a:lnSpc>
              <a:spcAft>
                <a:spcPts val="800"/>
              </a:spcAft>
              <a:buFont typeface="Wingdings" panose="05000000000000000000" pitchFamily="2" charset="2"/>
              <a:buChar char="§"/>
              <a:tabLst>
                <a:tab pos="695325"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JavaScript libraries</a:t>
            </a: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Computer Vision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525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20272" y="18115"/>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27B7D-0A12-2A89-9E82-EC64A74277A0}"/>
              </a:ext>
            </a:extLst>
          </p:cNvPr>
          <p:cNvGrpSpPr/>
          <p:nvPr/>
        </p:nvGrpSpPr>
        <p:grpSpPr>
          <a:xfrm>
            <a:off x="198045" y="948388"/>
            <a:ext cx="11612955" cy="5544486"/>
            <a:chOff x="294941" y="1322075"/>
            <a:chExt cx="11867542" cy="5485587"/>
          </a:xfrm>
        </p:grpSpPr>
        <p:sp>
          <p:nvSpPr>
            <p:cNvPr id="45" name="Rectangle: Rounded Corners 44">
              <a:extLst>
                <a:ext uri="{FF2B5EF4-FFF2-40B4-BE49-F238E27FC236}">
                  <a16:creationId xmlns:a16="http://schemas.microsoft.com/office/drawing/2014/main" id="{10349373-498A-BDF0-A344-84C50B98A948}"/>
                </a:ext>
              </a:extLst>
            </p:cNvPr>
            <p:cNvSpPr/>
            <p:nvPr/>
          </p:nvSpPr>
          <p:spPr>
            <a:xfrm>
              <a:off x="1693991" y="1322075"/>
              <a:ext cx="9766159" cy="441747"/>
            </a:xfrm>
            <a:prstGeom prst="roundRect">
              <a:avLst/>
            </a:prstGeom>
            <a:solidFill>
              <a:schemeClr val="accent1">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t"/>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Identify and analyze</a:t>
              </a: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 the young adult's mental health status using social media behavioral patterns</a:t>
              </a:r>
            </a:p>
            <a:p>
              <a:pPr algn="ctr"/>
              <a:endParaRPr lang="en-GB" sz="1050" dirty="0">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5AD8890C-997D-5CBA-8008-6FE64B107345}"/>
                </a:ext>
              </a:extLst>
            </p:cNvPr>
            <p:cNvSpPr/>
            <p:nvPr/>
          </p:nvSpPr>
          <p:spPr>
            <a:xfrm>
              <a:off x="294941" y="2399498"/>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Initiation</a:t>
              </a:r>
            </a:p>
          </p:txBody>
        </p:sp>
        <p:sp>
          <p:nvSpPr>
            <p:cNvPr id="47" name="Rectangle: Rounded Corners 46">
              <a:extLst>
                <a:ext uri="{FF2B5EF4-FFF2-40B4-BE49-F238E27FC236}">
                  <a16:creationId xmlns:a16="http://schemas.microsoft.com/office/drawing/2014/main" id="{10B62685-1BDC-B600-28DF-0E2DB16982B0}"/>
                </a:ext>
              </a:extLst>
            </p:cNvPr>
            <p:cNvSpPr/>
            <p:nvPr/>
          </p:nvSpPr>
          <p:spPr>
            <a:xfrm>
              <a:off x="10039832" y="2395211"/>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Close out</a:t>
              </a:r>
            </a:p>
          </p:txBody>
        </p:sp>
        <p:sp>
          <p:nvSpPr>
            <p:cNvPr id="48" name="Rectangle: Rounded Corners 47">
              <a:extLst>
                <a:ext uri="{FF2B5EF4-FFF2-40B4-BE49-F238E27FC236}">
                  <a16:creationId xmlns:a16="http://schemas.microsoft.com/office/drawing/2014/main" id="{8747B20A-984C-79F0-C8AD-C0B19772AD83}"/>
                </a:ext>
              </a:extLst>
            </p:cNvPr>
            <p:cNvSpPr/>
            <p:nvPr/>
          </p:nvSpPr>
          <p:spPr>
            <a:xfrm>
              <a:off x="7496962" y="2395211"/>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Implementation</a:t>
              </a:r>
            </a:p>
          </p:txBody>
        </p:sp>
        <p:sp>
          <p:nvSpPr>
            <p:cNvPr id="49" name="Rectangle: Rounded Corners 48">
              <a:extLst>
                <a:ext uri="{FF2B5EF4-FFF2-40B4-BE49-F238E27FC236}">
                  <a16:creationId xmlns:a16="http://schemas.microsoft.com/office/drawing/2014/main" id="{333BE956-BCDE-E5FB-FEA6-94DC65D06773}"/>
                </a:ext>
              </a:extLst>
            </p:cNvPr>
            <p:cNvSpPr/>
            <p:nvPr/>
          </p:nvSpPr>
          <p:spPr>
            <a:xfrm>
              <a:off x="5094452" y="2394434"/>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a:t>
              </a:r>
            </a:p>
          </p:txBody>
        </p:sp>
        <p:sp>
          <p:nvSpPr>
            <p:cNvPr id="50" name="Rectangle: Rounded Corners 49">
              <a:extLst>
                <a:ext uri="{FF2B5EF4-FFF2-40B4-BE49-F238E27FC236}">
                  <a16:creationId xmlns:a16="http://schemas.microsoft.com/office/drawing/2014/main" id="{55488AE8-B8D9-B070-E538-24376A918E79}"/>
                </a:ext>
              </a:extLst>
            </p:cNvPr>
            <p:cNvSpPr/>
            <p:nvPr/>
          </p:nvSpPr>
          <p:spPr>
            <a:xfrm>
              <a:off x="2643610" y="2394434"/>
              <a:ext cx="1554480" cy="36576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Planning</a:t>
              </a:r>
            </a:p>
          </p:txBody>
        </p:sp>
        <p:sp>
          <p:nvSpPr>
            <p:cNvPr id="51" name="Rectangle: Rounded Corners 50">
              <a:extLst>
                <a:ext uri="{FF2B5EF4-FFF2-40B4-BE49-F238E27FC236}">
                  <a16:creationId xmlns:a16="http://schemas.microsoft.com/office/drawing/2014/main" id="{5ADF47CA-7E55-52E1-9BF7-102CA9ABCF00}"/>
                </a:ext>
              </a:extLst>
            </p:cNvPr>
            <p:cNvSpPr/>
            <p:nvPr/>
          </p:nvSpPr>
          <p:spPr>
            <a:xfrm>
              <a:off x="772805" y="305867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charter</a:t>
              </a:r>
            </a:p>
          </p:txBody>
        </p:sp>
        <p:sp>
          <p:nvSpPr>
            <p:cNvPr id="52" name="Rectangle: Rounded Corners 51">
              <a:extLst>
                <a:ext uri="{FF2B5EF4-FFF2-40B4-BE49-F238E27FC236}">
                  <a16:creationId xmlns:a16="http://schemas.microsoft.com/office/drawing/2014/main" id="{054F16DC-F28B-C1F9-2F7D-CA4041B9E07A}"/>
                </a:ext>
              </a:extLst>
            </p:cNvPr>
            <p:cNvSpPr/>
            <p:nvPr/>
          </p:nvSpPr>
          <p:spPr>
            <a:xfrm>
              <a:off x="783811" y="391110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proposal</a:t>
              </a:r>
            </a:p>
          </p:txBody>
        </p:sp>
        <p:sp>
          <p:nvSpPr>
            <p:cNvPr id="53" name="Rectangle: Rounded Corners 52">
              <a:extLst>
                <a:ext uri="{FF2B5EF4-FFF2-40B4-BE49-F238E27FC236}">
                  <a16:creationId xmlns:a16="http://schemas.microsoft.com/office/drawing/2014/main" id="{0D9F29DC-7E9B-D03E-52AA-C9D0D260CF65}"/>
                </a:ext>
              </a:extLst>
            </p:cNvPr>
            <p:cNvSpPr/>
            <p:nvPr/>
          </p:nvSpPr>
          <p:spPr>
            <a:xfrm>
              <a:off x="8051840" y="522544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evaluation</a:t>
              </a:r>
            </a:p>
          </p:txBody>
        </p:sp>
        <p:sp>
          <p:nvSpPr>
            <p:cNvPr id="54" name="Rectangle: Rounded Corners 53">
              <a:extLst>
                <a:ext uri="{FF2B5EF4-FFF2-40B4-BE49-F238E27FC236}">
                  <a16:creationId xmlns:a16="http://schemas.microsoft.com/office/drawing/2014/main" id="{22B71F7E-7043-CB3E-C4EF-CC5F87E9A590}"/>
                </a:ext>
              </a:extLst>
            </p:cNvPr>
            <p:cNvSpPr/>
            <p:nvPr/>
          </p:nvSpPr>
          <p:spPr>
            <a:xfrm>
              <a:off x="8051840" y="4681420"/>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training</a:t>
              </a:r>
            </a:p>
          </p:txBody>
        </p:sp>
        <p:sp>
          <p:nvSpPr>
            <p:cNvPr id="55" name="Rectangle: Rounded Corners 54">
              <a:extLst>
                <a:ext uri="{FF2B5EF4-FFF2-40B4-BE49-F238E27FC236}">
                  <a16:creationId xmlns:a16="http://schemas.microsoft.com/office/drawing/2014/main" id="{3ACA2A2F-D940-C40F-4E12-EEABF1E70788}"/>
                </a:ext>
              </a:extLst>
            </p:cNvPr>
            <p:cNvSpPr/>
            <p:nvPr/>
          </p:nvSpPr>
          <p:spPr>
            <a:xfrm>
              <a:off x="8051840" y="4153881"/>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selection</a:t>
              </a:r>
            </a:p>
          </p:txBody>
        </p:sp>
        <p:sp>
          <p:nvSpPr>
            <p:cNvPr id="56" name="Rectangle: Rounded Corners 55">
              <a:extLst>
                <a:ext uri="{FF2B5EF4-FFF2-40B4-BE49-F238E27FC236}">
                  <a16:creationId xmlns:a16="http://schemas.microsoft.com/office/drawing/2014/main" id="{6FB9FC3E-75FB-2B76-86C0-3FF152B7E2C3}"/>
                </a:ext>
              </a:extLst>
            </p:cNvPr>
            <p:cNvSpPr/>
            <p:nvPr/>
          </p:nvSpPr>
          <p:spPr>
            <a:xfrm>
              <a:off x="8055580" y="361287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Feature engineering</a:t>
              </a:r>
            </a:p>
          </p:txBody>
        </p:sp>
        <p:sp>
          <p:nvSpPr>
            <p:cNvPr id="57" name="Rectangle: Rounded Corners 56">
              <a:extLst>
                <a:ext uri="{FF2B5EF4-FFF2-40B4-BE49-F238E27FC236}">
                  <a16:creationId xmlns:a16="http://schemas.microsoft.com/office/drawing/2014/main" id="{4D39A21A-BF7C-A9A0-4A0B-F793DA7DBE45}"/>
                </a:ext>
              </a:extLst>
            </p:cNvPr>
            <p:cNvSpPr/>
            <p:nvPr/>
          </p:nvSpPr>
          <p:spPr>
            <a:xfrm>
              <a:off x="8071881" y="305553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Data processing</a:t>
              </a:r>
            </a:p>
          </p:txBody>
        </p:sp>
        <p:sp>
          <p:nvSpPr>
            <p:cNvPr id="58" name="Rectangle: Rounded Corners 57">
              <a:extLst>
                <a:ext uri="{FF2B5EF4-FFF2-40B4-BE49-F238E27FC236}">
                  <a16:creationId xmlns:a16="http://schemas.microsoft.com/office/drawing/2014/main" id="{7FFEC014-7B3D-8D23-562C-8292B652927C}"/>
                </a:ext>
              </a:extLst>
            </p:cNvPr>
            <p:cNvSpPr/>
            <p:nvPr/>
          </p:nvSpPr>
          <p:spPr>
            <a:xfrm>
              <a:off x="5576572" y="5250614"/>
              <a:ext cx="1825614" cy="70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 wireframes for mobile application</a:t>
              </a:r>
            </a:p>
          </p:txBody>
        </p:sp>
        <p:sp>
          <p:nvSpPr>
            <p:cNvPr id="59" name="Rectangle: Rounded Corners 58">
              <a:extLst>
                <a:ext uri="{FF2B5EF4-FFF2-40B4-BE49-F238E27FC236}">
                  <a16:creationId xmlns:a16="http://schemas.microsoft.com/office/drawing/2014/main" id="{D44F7467-FCAD-4E2B-5953-2DFF07C84B2F}"/>
                </a:ext>
              </a:extLst>
            </p:cNvPr>
            <p:cNvSpPr/>
            <p:nvPr/>
          </p:nvSpPr>
          <p:spPr>
            <a:xfrm>
              <a:off x="5578660" y="4580394"/>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sequence diagram</a:t>
              </a:r>
            </a:p>
          </p:txBody>
        </p:sp>
        <p:sp>
          <p:nvSpPr>
            <p:cNvPr id="60" name="Rectangle: Rounded Corners 59">
              <a:extLst>
                <a:ext uri="{FF2B5EF4-FFF2-40B4-BE49-F238E27FC236}">
                  <a16:creationId xmlns:a16="http://schemas.microsoft.com/office/drawing/2014/main" id="{E96A1899-8D4E-4890-4CEA-D09B7202F9F6}"/>
                </a:ext>
              </a:extLst>
            </p:cNvPr>
            <p:cNvSpPr/>
            <p:nvPr/>
          </p:nvSpPr>
          <p:spPr>
            <a:xfrm>
              <a:off x="5610417" y="382592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ER diagram</a:t>
              </a:r>
            </a:p>
          </p:txBody>
        </p:sp>
        <p:sp>
          <p:nvSpPr>
            <p:cNvPr id="61" name="Rectangle: Rounded Corners 60">
              <a:extLst>
                <a:ext uri="{FF2B5EF4-FFF2-40B4-BE49-F238E27FC236}">
                  <a16:creationId xmlns:a16="http://schemas.microsoft.com/office/drawing/2014/main" id="{82F6594B-BB38-CABE-2E67-44D87431E2BD}"/>
                </a:ext>
              </a:extLst>
            </p:cNvPr>
            <p:cNvSpPr/>
            <p:nvPr/>
          </p:nvSpPr>
          <p:spPr>
            <a:xfrm>
              <a:off x="5589957" y="303703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use case diagram</a:t>
              </a:r>
            </a:p>
          </p:txBody>
        </p:sp>
        <p:sp>
          <p:nvSpPr>
            <p:cNvPr id="62" name="Rectangle: Rounded Corners 61">
              <a:extLst>
                <a:ext uri="{FF2B5EF4-FFF2-40B4-BE49-F238E27FC236}">
                  <a16:creationId xmlns:a16="http://schemas.microsoft.com/office/drawing/2014/main" id="{31FB192D-2CDD-A3B4-6864-6A58CFD4033C}"/>
                </a:ext>
              </a:extLst>
            </p:cNvPr>
            <p:cNvSpPr/>
            <p:nvPr/>
          </p:nvSpPr>
          <p:spPr>
            <a:xfrm>
              <a:off x="8059991" y="6350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Error fixing</a:t>
              </a:r>
            </a:p>
          </p:txBody>
        </p:sp>
        <p:sp>
          <p:nvSpPr>
            <p:cNvPr id="63" name="Rectangle: Rounded Corners 62">
              <a:extLst>
                <a:ext uri="{FF2B5EF4-FFF2-40B4-BE49-F238E27FC236}">
                  <a16:creationId xmlns:a16="http://schemas.microsoft.com/office/drawing/2014/main" id="{64E8D4FA-9FF5-CBBA-0398-AEFB0B4D5FA2}"/>
                </a:ext>
              </a:extLst>
            </p:cNvPr>
            <p:cNvSpPr/>
            <p:nvPr/>
          </p:nvSpPr>
          <p:spPr>
            <a:xfrm>
              <a:off x="10516563" y="4701099"/>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Deploy  the web application</a:t>
              </a:r>
            </a:p>
          </p:txBody>
        </p:sp>
        <p:sp>
          <p:nvSpPr>
            <p:cNvPr id="64" name="Rectangle: Rounded Corners 63">
              <a:extLst>
                <a:ext uri="{FF2B5EF4-FFF2-40B4-BE49-F238E27FC236}">
                  <a16:creationId xmlns:a16="http://schemas.microsoft.com/office/drawing/2014/main" id="{B08A6ABB-FF91-7F7A-7F11-0BDB618D3166}"/>
                </a:ext>
              </a:extLst>
            </p:cNvPr>
            <p:cNvSpPr/>
            <p:nvPr/>
          </p:nvSpPr>
          <p:spPr>
            <a:xfrm>
              <a:off x="10540552" y="390579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Final presentation</a:t>
              </a:r>
            </a:p>
          </p:txBody>
        </p:sp>
        <p:sp>
          <p:nvSpPr>
            <p:cNvPr id="65" name="Rectangle: Rounded Corners 64">
              <a:extLst>
                <a:ext uri="{FF2B5EF4-FFF2-40B4-BE49-F238E27FC236}">
                  <a16:creationId xmlns:a16="http://schemas.microsoft.com/office/drawing/2014/main" id="{6F268C57-6236-C7B3-77BA-329D4FE63515}"/>
                </a:ext>
              </a:extLst>
            </p:cNvPr>
            <p:cNvSpPr/>
            <p:nvPr/>
          </p:nvSpPr>
          <p:spPr>
            <a:xfrm>
              <a:off x="10516921" y="3011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Publish research paper</a:t>
              </a:r>
            </a:p>
          </p:txBody>
        </p:sp>
        <p:sp>
          <p:nvSpPr>
            <p:cNvPr id="66" name="Rectangle: Rounded Corners 65">
              <a:extLst>
                <a:ext uri="{FF2B5EF4-FFF2-40B4-BE49-F238E27FC236}">
                  <a16:creationId xmlns:a16="http://schemas.microsoft.com/office/drawing/2014/main" id="{8B7AA8FC-6FD0-C1AA-DA2F-2E5EC420E5F2}"/>
                </a:ext>
              </a:extLst>
            </p:cNvPr>
            <p:cNvSpPr/>
            <p:nvPr/>
          </p:nvSpPr>
          <p:spPr>
            <a:xfrm>
              <a:off x="3190625" y="454444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Collect required data</a:t>
              </a:r>
            </a:p>
          </p:txBody>
        </p:sp>
        <p:sp>
          <p:nvSpPr>
            <p:cNvPr id="67" name="Rectangle: Rounded Corners 66">
              <a:extLst>
                <a:ext uri="{FF2B5EF4-FFF2-40B4-BE49-F238E27FC236}">
                  <a16:creationId xmlns:a16="http://schemas.microsoft.com/office/drawing/2014/main" id="{5AC24BAD-27FA-EEE7-DC20-514625C708EB}"/>
                </a:ext>
              </a:extLst>
            </p:cNvPr>
            <p:cNvSpPr/>
            <p:nvPr/>
          </p:nvSpPr>
          <p:spPr>
            <a:xfrm>
              <a:off x="3187728" y="3831175"/>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Feasibility Study</a:t>
              </a:r>
            </a:p>
          </p:txBody>
        </p:sp>
        <p:sp>
          <p:nvSpPr>
            <p:cNvPr id="68" name="Rectangle: Rounded Corners 67">
              <a:extLst>
                <a:ext uri="{FF2B5EF4-FFF2-40B4-BE49-F238E27FC236}">
                  <a16:creationId xmlns:a16="http://schemas.microsoft.com/office/drawing/2014/main" id="{A4272751-EF19-28F0-55EA-461EC28F42DD}"/>
                </a:ext>
              </a:extLst>
            </p:cNvPr>
            <p:cNvSpPr/>
            <p:nvPr/>
          </p:nvSpPr>
          <p:spPr>
            <a:xfrm>
              <a:off x="3190156" y="298927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Requirement analysis</a:t>
              </a:r>
            </a:p>
          </p:txBody>
        </p:sp>
        <p:sp>
          <p:nvSpPr>
            <p:cNvPr id="69" name="Rectangle: Rounded Corners 68">
              <a:extLst>
                <a:ext uri="{FF2B5EF4-FFF2-40B4-BE49-F238E27FC236}">
                  <a16:creationId xmlns:a16="http://schemas.microsoft.com/office/drawing/2014/main" id="{06966D7A-318A-72FD-9692-4898A99365E7}"/>
                </a:ext>
              </a:extLst>
            </p:cNvPr>
            <p:cNvSpPr/>
            <p:nvPr/>
          </p:nvSpPr>
          <p:spPr>
            <a:xfrm>
              <a:off x="8052412" y="578577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User Interface development</a:t>
              </a:r>
            </a:p>
          </p:txBody>
        </p:sp>
        <p:cxnSp>
          <p:nvCxnSpPr>
            <p:cNvPr id="70" name="Straight Connector 69">
              <a:extLst>
                <a:ext uri="{FF2B5EF4-FFF2-40B4-BE49-F238E27FC236}">
                  <a16:creationId xmlns:a16="http://schemas.microsoft.com/office/drawing/2014/main" id="{BA20A790-31AF-D3E0-94CC-24AE12000A67}"/>
                </a:ext>
              </a:extLst>
            </p:cNvPr>
            <p:cNvCxnSpPr/>
            <p:nvPr/>
          </p:nvCxnSpPr>
          <p:spPr>
            <a:xfrm>
              <a:off x="426335" y="2742676"/>
              <a:ext cx="0" cy="1371600"/>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DFB6017A-83A1-20D2-2E97-2E4982027EF3}"/>
                </a:ext>
              </a:extLst>
            </p:cNvPr>
            <p:cNvCxnSpPr/>
            <p:nvPr/>
          </p:nvCxnSpPr>
          <p:spPr>
            <a:xfrm flipH="1">
              <a:off x="2793359" y="2747065"/>
              <a:ext cx="213" cy="210312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5417A94-0FF0-9FE1-5F47-630115561BE6}"/>
                </a:ext>
              </a:extLst>
            </p:cNvPr>
            <p:cNvCxnSpPr/>
            <p:nvPr/>
          </p:nvCxnSpPr>
          <p:spPr>
            <a:xfrm flipH="1">
              <a:off x="5232724" y="2763856"/>
              <a:ext cx="53" cy="283464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D690B6D3-CC8F-23A7-6F22-AAB05B2D69F4}"/>
                </a:ext>
              </a:extLst>
            </p:cNvPr>
            <p:cNvCxnSpPr/>
            <p:nvPr/>
          </p:nvCxnSpPr>
          <p:spPr>
            <a:xfrm flipH="1">
              <a:off x="7642781" y="2751762"/>
              <a:ext cx="128" cy="374904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559128B8-B26C-4317-1CBA-830A082A8440}"/>
                </a:ext>
              </a:extLst>
            </p:cNvPr>
            <p:cNvCxnSpPr/>
            <p:nvPr/>
          </p:nvCxnSpPr>
          <p:spPr>
            <a:xfrm>
              <a:off x="10137989" y="2799462"/>
              <a:ext cx="3609" cy="219456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21179F52-F914-5F23-E34E-87B8CB67E818}"/>
                </a:ext>
              </a:extLst>
            </p:cNvPr>
            <p:cNvCxnSpPr/>
            <p:nvPr/>
          </p:nvCxnSpPr>
          <p:spPr>
            <a:xfrm>
              <a:off x="419848"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F8332E43-F33A-B225-B760-0DDB43C58BDD}"/>
                </a:ext>
              </a:extLst>
            </p:cNvPr>
            <p:cNvCxnSpPr/>
            <p:nvPr/>
          </p:nvCxnSpPr>
          <p:spPr>
            <a:xfrm>
              <a:off x="429475" y="410050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BB205D7B-2A8B-FA70-9AB9-39FDE3EBE52B}"/>
                </a:ext>
              </a:extLst>
            </p:cNvPr>
            <p:cNvCxnSpPr/>
            <p:nvPr/>
          </p:nvCxnSpPr>
          <p:spPr>
            <a:xfrm>
              <a:off x="2819649" y="324809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5011ED72-A44A-BF00-5EEF-B6BE6375A2A8}"/>
                </a:ext>
              </a:extLst>
            </p:cNvPr>
            <p:cNvCxnSpPr/>
            <p:nvPr/>
          </p:nvCxnSpPr>
          <p:spPr>
            <a:xfrm>
              <a:off x="28196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EEDC4562-8B4B-16A3-C2C4-A418412AA902}"/>
                </a:ext>
              </a:extLst>
            </p:cNvPr>
            <p:cNvCxnSpPr/>
            <p:nvPr/>
          </p:nvCxnSpPr>
          <p:spPr>
            <a:xfrm>
              <a:off x="2795772" y="484878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439356F4-38B0-97DE-BA58-E79CEEAD75F1}"/>
                </a:ext>
              </a:extLst>
            </p:cNvPr>
            <p:cNvCxnSpPr/>
            <p:nvPr/>
          </p:nvCxnSpPr>
          <p:spPr>
            <a:xfrm>
              <a:off x="5235864" y="33323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1456F199-83CC-9E3D-03F8-A04DE279FE3A}"/>
                </a:ext>
              </a:extLst>
            </p:cNvPr>
            <p:cNvCxnSpPr/>
            <p:nvPr/>
          </p:nvCxnSpPr>
          <p:spPr>
            <a:xfrm>
              <a:off x="7651117" y="3306326"/>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C7E7752C-ED07-963B-EA4B-9F96C723BAB7}"/>
                </a:ext>
              </a:extLst>
            </p:cNvPr>
            <p:cNvCxnSpPr/>
            <p:nvPr/>
          </p:nvCxnSpPr>
          <p:spPr>
            <a:xfrm>
              <a:off x="7634695" y="38786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C3C87217-A42A-6C77-EF22-12AD25D48406}"/>
                </a:ext>
              </a:extLst>
            </p:cNvPr>
            <p:cNvCxnSpPr/>
            <p:nvPr/>
          </p:nvCxnSpPr>
          <p:spPr>
            <a:xfrm>
              <a:off x="5229349" y="559816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F63FF453-1BE9-48CB-293B-89BFDD659F51}"/>
                </a:ext>
              </a:extLst>
            </p:cNvPr>
            <p:cNvCxnSpPr/>
            <p:nvPr/>
          </p:nvCxnSpPr>
          <p:spPr>
            <a:xfrm>
              <a:off x="5209331" y="4968738"/>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7206798F-285E-D734-D726-ADC08C21050F}"/>
                </a:ext>
              </a:extLst>
            </p:cNvPr>
            <p:cNvCxnSpPr/>
            <p:nvPr/>
          </p:nvCxnSpPr>
          <p:spPr>
            <a:xfrm>
              <a:off x="52293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A8D002C1-D6ED-4171-DB8F-602348CE051E}"/>
                </a:ext>
              </a:extLst>
            </p:cNvPr>
            <p:cNvCxnSpPr/>
            <p:nvPr/>
          </p:nvCxnSpPr>
          <p:spPr>
            <a:xfrm>
              <a:off x="7651117" y="60408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0E294317-5D84-FA0B-B7E9-FD0DC5744063}"/>
                </a:ext>
              </a:extLst>
            </p:cNvPr>
            <p:cNvCxnSpPr/>
            <p:nvPr/>
          </p:nvCxnSpPr>
          <p:spPr>
            <a:xfrm>
              <a:off x="7635924" y="5434719"/>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C2E69C2A-E744-D85D-5547-8EF22CB6FC75}"/>
                </a:ext>
              </a:extLst>
            </p:cNvPr>
            <p:cNvCxnSpPr/>
            <p:nvPr/>
          </p:nvCxnSpPr>
          <p:spPr>
            <a:xfrm>
              <a:off x="7634695" y="488248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B90716FD-57B7-58D6-D790-11B15BBB0D7E}"/>
                </a:ext>
              </a:extLst>
            </p:cNvPr>
            <p:cNvCxnSpPr/>
            <p:nvPr/>
          </p:nvCxnSpPr>
          <p:spPr>
            <a:xfrm>
              <a:off x="7649868" y="441590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127742FC-E337-FCDD-0313-4AE93F066AFE}"/>
                </a:ext>
              </a:extLst>
            </p:cNvPr>
            <p:cNvCxnSpPr/>
            <p:nvPr/>
          </p:nvCxnSpPr>
          <p:spPr>
            <a:xfrm>
              <a:off x="7649868" y="65008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5E20BF7F-5CE0-E7B2-E392-43754EC89CEE}"/>
                </a:ext>
              </a:extLst>
            </p:cNvPr>
            <p:cNvCxnSpPr/>
            <p:nvPr/>
          </p:nvCxnSpPr>
          <p:spPr>
            <a:xfrm>
              <a:off x="10134848" y="50125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48705462-ED58-E3C4-FED6-8DE44396E29B}"/>
                </a:ext>
              </a:extLst>
            </p:cNvPr>
            <p:cNvCxnSpPr/>
            <p:nvPr/>
          </p:nvCxnSpPr>
          <p:spPr>
            <a:xfrm>
              <a:off x="10152671" y="421264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9740220A-9395-F3CC-8F41-D0DD864F5E07}"/>
                </a:ext>
              </a:extLst>
            </p:cNvPr>
            <p:cNvCxnSpPr/>
            <p:nvPr/>
          </p:nvCxnSpPr>
          <p:spPr>
            <a:xfrm>
              <a:off x="10152671"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251B3FAD-A7D2-646D-587F-7418443FC534}"/>
                </a:ext>
              </a:extLst>
            </p:cNvPr>
            <p:cNvCxnSpPr/>
            <p:nvPr/>
          </p:nvCxnSpPr>
          <p:spPr>
            <a:xfrm>
              <a:off x="1064871" y="2047306"/>
              <a:ext cx="9988605"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0F2BE0CB-213D-5ECD-4FC1-763EB7FA9074}"/>
                </a:ext>
              </a:extLst>
            </p:cNvPr>
            <p:cNvCxnSpPr/>
            <p:nvPr/>
          </p:nvCxnSpPr>
          <p:spPr>
            <a:xfrm flipH="1">
              <a:off x="6240444" y="1775226"/>
              <a:ext cx="1" cy="268349"/>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A2AB057F-E52A-5369-FDAB-923FAB519890}"/>
                </a:ext>
              </a:extLst>
            </p:cNvPr>
            <p:cNvCxnSpPr/>
            <p:nvPr/>
          </p:nvCxnSpPr>
          <p:spPr>
            <a:xfrm>
              <a:off x="1064871"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9DD47D26-B5BC-6074-7583-974182F3DD11}"/>
                </a:ext>
              </a:extLst>
            </p:cNvPr>
            <p:cNvCxnSpPr/>
            <p:nvPr/>
          </p:nvCxnSpPr>
          <p:spPr>
            <a:xfrm>
              <a:off x="3406598"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3AFD23BA-6666-9BCB-040D-0F3C6984327F}"/>
                </a:ext>
              </a:extLst>
            </p:cNvPr>
            <p:cNvCxnSpPr/>
            <p:nvPr/>
          </p:nvCxnSpPr>
          <p:spPr>
            <a:xfrm>
              <a:off x="6240683"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72BAC18-B2F5-60C4-9446-5E6927A4D337}"/>
                </a:ext>
              </a:extLst>
            </p:cNvPr>
            <p:cNvCxnSpPr/>
            <p:nvPr/>
          </p:nvCxnSpPr>
          <p:spPr>
            <a:xfrm>
              <a:off x="8752390" y="2057796"/>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00B81110-5D86-C9C8-069A-128157BC0D50}"/>
                </a:ext>
              </a:extLst>
            </p:cNvPr>
            <p:cNvCxnSpPr/>
            <p:nvPr/>
          </p:nvCxnSpPr>
          <p:spPr>
            <a:xfrm>
              <a:off x="11053476" y="2057796"/>
              <a:ext cx="0" cy="318062"/>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695339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739466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IT21700156</a:t>
            </a:r>
            <a:r>
              <a:rPr lang="en-US" sz="1800" dirty="0">
                <a:solidFill>
                  <a:schemeClr val="tx1"/>
                </a:solidFill>
              </a:rPr>
              <a:t>   |   </a:t>
            </a:r>
            <a:r>
              <a:rPr lang="en-US" sz="1800" dirty="0" err="1">
                <a:solidFill>
                  <a:schemeClr val="tx1"/>
                </a:solidFill>
              </a:rPr>
              <a:t>Nanayakkara</a:t>
            </a:r>
            <a:r>
              <a:rPr lang="en-US" sz="1800" dirty="0">
                <a:solidFill>
                  <a:schemeClr val="tx1"/>
                </a:solidFill>
              </a:rPr>
              <a:t> A.A.R.</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3E825AA3-7634-3D78-A57D-D337389058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476CA5F-6D66-8181-9A08-55D817EA8093}"/>
              </a:ext>
            </a:extLst>
          </p:cNvPr>
          <p:cNvSpPr txBox="1">
            <a:spLocks/>
          </p:cNvSpPr>
          <p:nvPr/>
        </p:nvSpPr>
        <p:spPr>
          <a:xfrm>
            <a:off x="470958" y="1066944"/>
            <a:ext cx="11250084" cy="512784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Kross</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E., et al. (2013). Facebook Use Predicts Declines in Subjective Well-Being in Young Adults. PLOS ONE.</a:t>
            </a:r>
          </a:p>
          <a:p>
            <a:pPr marL="0" indent="0">
              <a:lnSpc>
                <a:spcPct val="107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Guntuku</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S. C., et al. (2019). Detecting Depression and Mental Illness on Social Media: An Integrative Review. Current Opinion in Behavioral Sciences.</a:t>
            </a: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5"/>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https://doi.org/10.1177/2055207616654822</a:t>
            </a:r>
            <a:endPar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highlight>
                  <a:srgbClr val="FFFFFF"/>
                </a:highlight>
                <a:latin typeface="Times New Roman" panose="02020603050405020304" pitchFamily="18" charset="0"/>
                <a:ea typeface="Cambria" panose="02040503050406030204" pitchFamily="18" charset="0"/>
                <a:cs typeface="Times New Roman" panose="02020603050405020304" pitchFamily="18" charset="0"/>
              </a:rPr>
              <a:t>[7]</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Potential of social media in promoting mental health in adolescents. O'Reilly M, Dogra N, Hughes J, Reilly P, George R, Whiteman N. https://www.ncbi.nlm.nih.gov/pubmed/30060043 Health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Promot</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Int. 2018;34:981–991.</a:t>
            </a:r>
          </a:p>
        </p:txBody>
      </p:sp>
    </p:spTree>
    <p:extLst>
      <p:ext uri="{BB962C8B-B14F-4D97-AF65-F5344CB8AC3E}">
        <p14:creationId xmlns:p14="http://schemas.microsoft.com/office/powerpoint/2010/main" val="1308939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normAutofit fontScale="90000"/>
          </a:bodyPr>
          <a:lstStyle/>
          <a:p>
            <a:r>
              <a:rPr lang="en-US" sz="4000"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t>Analyze all databases and BUILD the model</a:t>
            </a:r>
            <a:br>
              <a:rPr lang="en-US" sz="4000" b="1" dirty="0">
                <a:solidFill>
                  <a:srgbClr val="000000"/>
                </a:solidFill>
                <a:effectLst/>
                <a:latin typeface="Amasis MT Pro Black" panose="02040A04050005020304" pitchFamily="18" charset="0"/>
                <a:ea typeface="DengXian" panose="02010600030101010101" pitchFamily="2" charset="-122"/>
                <a:cs typeface="Times New Roman" panose="02020603050405020304" pitchFamily="18" charset="0"/>
              </a:rPr>
            </a:br>
            <a:br>
              <a:rPr lang="en-US" dirty="0"/>
            </a:br>
            <a:r>
              <a:rPr lang="en-US" sz="3100" dirty="0">
                <a:latin typeface="Times New Roman" panose="02020603050405020304" pitchFamily="18" charset="0"/>
                <a:cs typeface="Times New Roman" panose="02020603050405020304" pitchFamily="18" charset="0"/>
              </a:rPr>
              <a:t>IT21220388 - SENADHEERA W.D.N.D.</a:t>
            </a:r>
            <a:br>
              <a:rPr lang="en-US" sz="31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Information Technology </a:t>
            </a:r>
            <a:br>
              <a:rPr lang="en-US" sz="4000" b="1" spc="211" dirty="0">
                <a:solidFill>
                  <a:srgbClr val="040506"/>
                </a:solidFill>
                <a:latin typeface="Times New Roman" panose="02020603050405020304" pitchFamily="18" charset="0"/>
                <a:cs typeface="Times New Roman" panose="02020603050405020304" pitchFamily="18" charset="0"/>
              </a:rPr>
            </a:br>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a:t>
            </a:r>
            <a:r>
              <a:rPr lang="en-US" sz="1800" dirty="0" err="1">
                <a:solidFill>
                  <a:schemeClr val="tx1"/>
                </a:solidFill>
              </a:rPr>
              <a:t>Senadheera</a:t>
            </a:r>
            <a:r>
              <a:rPr lang="en-US" sz="1800" dirty="0">
                <a:solidFill>
                  <a:schemeClr val="tx1"/>
                </a:solidFill>
              </a:rPr>
              <a:t>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BDA3DA9B-B9F3-9E6C-F409-114123F924A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6AB1DB-54B5-597C-3B7F-A1C37BD991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21" t="2896" r="9660" b="39223"/>
          <a:stretch/>
        </p:blipFill>
        <p:spPr>
          <a:xfrm>
            <a:off x="9974835" y="152400"/>
            <a:ext cx="2118870" cy="2362200"/>
          </a:xfrm>
          <a:prstGeom prst="rect">
            <a:avLst/>
          </a:prstGeom>
        </p:spPr>
      </p:pic>
      <p:sp>
        <p:nvSpPr>
          <p:cNvPr id="6" name="Freeform 17">
            <a:extLst>
              <a:ext uri="{FF2B5EF4-FFF2-40B4-BE49-F238E27FC236}">
                <a16:creationId xmlns:a16="http://schemas.microsoft.com/office/drawing/2014/main" id="{1C710809-AA48-3908-5A0D-E87D66A9FE60}"/>
              </a:ext>
            </a:extLst>
          </p:cNvPr>
          <p:cNvSpPr/>
          <p:nvPr/>
        </p:nvSpPr>
        <p:spPr>
          <a:xfrm flipH="1" flipV="1">
            <a:off x="-2090420" y="-817096"/>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441894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Introduction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488950" y="1295400"/>
            <a:ext cx="11214100" cy="2928932"/>
          </a:xfrm>
        </p:spPr>
        <p:style>
          <a:lnRef idx="2">
            <a:schemeClr val="accent1"/>
          </a:lnRef>
          <a:fillRef idx="1">
            <a:schemeClr val="lt1"/>
          </a:fillRef>
          <a:effectRef idx="0">
            <a:schemeClr val="accent1"/>
          </a:effectRef>
          <a:fontRef idx="minor">
            <a:schemeClr val="dk1"/>
          </a:fontRef>
        </p:style>
        <p:txBody>
          <a:bodyPr>
            <a:normAutofit/>
          </a:bodyPr>
          <a:lstStyle/>
          <a:p>
            <a:pPr>
              <a:lnSpc>
                <a:spcPct val="116000"/>
              </a:lnSpc>
              <a:spcAft>
                <a:spcPts val="800"/>
              </a:spcAft>
              <a:buFont typeface="Wingdings" panose="05000000000000000000" pitchFamily="2" charset="2"/>
              <a:buChar char="Ø"/>
              <a:tabLst>
                <a:tab pos="695325"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today's digital age, social media is a powerful force shaping the lives of young adults.</a:t>
            </a:r>
          </a:p>
          <a:p>
            <a:pPr>
              <a:lnSpc>
                <a:spcPct val="116000"/>
              </a:lnSpc>
              <a:spcAft>
                <a:spcPts val="800"/>
              </a:spcAft>
              <a:buFont typeface="Wingdings" panose="05000000000000000000" pitchFamily="2" charset="2"/>
              <a:buChar char="Ø"/>
              <a:tabLst>
                <a:tab pos="695325" algn="l"/>
              </a:tabLst>
            </a:pPr>
            <a:r>
              <a:rPr lang="en-GB" sz="2400" dirty="0">
                <a:latin typeface="Times New Roman" panose="02020603050405020304" pitchFamily="18" charset="0"/>
                <a:cs typeface="Times New Roman" panose="02020603050405020304" pitchFamily="18" charset="0"/>
              </a:rPr>
              <a:t>The proposed research component mainly based on identifying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their mental status. </a:t>
            </a:r>
          </a:p>
          <a:p>
            <a:pPr>
              <a:lnSpc>
                <a:spcPct val="116000"/>
              </a:lnSpc>
              <a:spcAft>
                <a:spcPts val="800"/>
              </a:spcAft>
              <a:buFont typeface="Wingdings" panose="05000000000000000000" pitchFamily="2" charset="2"/>
              <a:buChar char="Ø"/>
              <a:tabLst>
                <a:tab pos="695325"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By analyzing facial expressions, what posts they are sharing and how much time they spend on social media</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80230D31-E7BA-B2FC-F2D5-677AFC0A173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2FCD6D2-637F-C54B-81A5-F3C18DCC7B66}"/>
              </a:ext>
            </a:extLst>
          </p:cNvPr>
          <p:cNvPicPr>
            <a:picLocks noChangeAspect="1"/>
          </p:cNvPicPr>
          <p:nvPr/>
        </p:nvPicPr>
        <p:blipFill rotWithShape="1">
          <a:blip r:embed="rId2">
            <a:extLst>
              <a:ext uri="{28A0092B-C50C-407E-A947-70E740481C1C}">
                <a14:useLocalDpi xmlns:a14="http://schemas.microsoft.com/office/drawing/2010/main" val="0"/>
              </a:ext>
            </a:extLst>
          </a:blip>
          <a:srcRect l="26875" t="4800" r="33125" b="562"/>
          <a:stretch/>
        </p:blipFill>
        <p:spPr>
          <a:xfrm>
            <a:off x="8610600" y="3657600"/>
            <a:ext cx="2667000" cy="2792016"/>
          </a:xfrm>
          <a:prstGeom prst="rect">
            <a:avLst/>
          </a:prstGeom>
        </p:spPr>
      </p:pic>
    </p:spTree>
    <p:extLst>
      <p:ext uri="{BB962C8B-B14F-4D97-AF65-F5344CB8AC3E}">
        <p14:creationId xmlns:p14="http://schemas.microsoft.com/office/powerpoint/2010/main" val="1537797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1782"/>
            <a:ext cx="11684000" cy="8683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Gap</a:t>
            </a:r>
            <a:endParaRPr lang="en-US" sz="4000" dirty="0">
              <a:latin typeface="Cambria Math" panose="02040503050406030204" pitchFamily="18" charset="0"/>
              <a:ea typeface="Cambria Math" panose="02040503050406030204" pitchFamily="18" charset="0"/>
            </a:endParaRP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graphicFrame>
        <p:nvGraphicFramePr>
          <p:cNvPr id="10" name="Table 9">
            <a:extLst>
              <a:ext uri="{FF2B5EF4-FFF2-40B4-BE49-F238E27FC236}">
                <a16:creationId xmlns:a16="http://schemas.microsoft.com/office/drawing/2014/main" id="{A15E1F9B-BEB3-97B9-D3A0-399F884D59D9}"/>
              </a:ext>
            </a:extLst>
          </p:cNvPr>
          <p:cNvGraphicFramePr>
            <a:graphicFrameLocks noGrp="1"/>
          </p:cNvGraphicFramePr>
          <p:nvPr>
            <p:extLst>
              <p:ext uri="{D42A27DB-BD31-4B8C-83A1-F6EECF244321}">
                <p14:modId xmlns:p14="http://schemas.microsoft.com/office/powerpoint/2010/main" val="4122449522"/>
              </p:ext>
            </p:extLst>
          </p:nvPr>
        </p:nvGraphicFramePr>
        <p:xfrm>
          <a:off x="444000" y="887415"/>
          <a:ext cx="11304000" cy="5370392"/>
        </p:xfrm>
        <a:graphic>
          <a:graphicData uri="http://schemas.openxmlformats.org/drawingml/2006/table">
            <a:tbl>
              <a:tblPr firstRow="1" firstCol="1">
                <a:tableStyleId>{5C22544A-7EE6-4342-B048-85BDC9FD1C3A}</a:tableStyleId>
              </a:tblPr>
              <a:tblGrid>
                <a:gridCol w="2304000">
                  <a:extLst>
                    <a:ext uri="{9D8B030D-6E8A-4147-A177-3AD203B41FA5}">
                      <a16:colId xmlns:a16="http://schemas.microsoft.com/office/drawing/2014/main" val="543872842"/>
                    </a:ext>
                  </a:extLst>
                </a:gridCol>
                <a:gridCol w="1800000">
                  <a:extLst>
                    <a:ext uri="{9D8B030D-6E8A-4147-A177-3AD203B41FA5}">
                      <a16:colId xmlns:a16="http://schemas.microsoft.com/office/drawing/2014/main" val="2800114722"/>
                    </a:ext>
                  </a:extLst>
                </a:gridCol>
                <a:gridCol w="1800000">
                  <a:extLst>
                    <a:ext uri="{9D8B030D-6E8A-4147-A177-3AD203B41FA5}">
                      <a16:colId xmlns:a16="http://schemas.microsoft.com/office/drawing/2014/main" val="758368179"/>
                    </a:ext>
                  </a:extLst>
                </a:gridCol>
                <a:gridCol w="1800000">
                  <a:extLst>
                    <a:ext uri="{9D8B030D-6E8A-4147-A177-3AD203B41FA5}">
                      <a16:colId xmlns:a16="http://schemas.microsoft.com/office/drawing/2014/main" val="3609962756"/>
                    </a:ext>
                  </a:extLst>
                </a:gridCol>
                <a:gridCol w="1800000">
                  <a:extLst>
                    <a:ext uri="{9D8B030D-6E8A-4147-A177-3AD203B41FA5}">
                      <a16:colId xmlns:a16="http://schemas.microsoft.com/office/drawing/2014/main" val="3231843665"/>
                    </a:ext>
                  </a:extLst>
                </a:gridCol>
                <a:gridCol w="1800000">
                  <a:extLst>
                    <a:ext uri="{9D8B030D-6E8A-4147-A177-3AD203B41FA5}">
                      <a16:colId xmlns:a16="http://schemas.microsoft.com/office/drawing/2014/main" val="4117966735"/>
                    </a:ext>
                  </a:extLst>
                </a:gridCol>
              </a:tblGrid>
              <a:tr h="690392">
                <a:tc>
                  <a:txBody>
                    <a:bodyPr/>
                    <a:lstStyle/>
                    <a:p>
                      <a:pP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600" dirty="0">
                          <a:effectLst/>
                        </a:rPr>
                        <a:t>Research [1]</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[2]</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Research [3]</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600" dirty="0">
                          <a:effectLst/>
                        </a:rPr>
                        <a:t>Research [4]</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Propose system</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907342978"/>
                  </a:ext>
                </a:extLst>
              </a:tr>
              <a:tr h="936000">
                <a:tc>
                  <a:txBody>
                    <a:bodyPr/>
                    <a:lstStyle/>
                    <a:p>
                      <a:pPr algn="l">
                        <a:lnSpc>
                          <a:spcPct val="116000"/>
                        </a:lnSpc>
                        <a:spcAft>
                          <a:spcPts val="800"/>
                        </a:spcAft>
                      </a:pPr>
                      <a:r>
                        <a:rPr lang="en-US" sz="1800" dirty="0">
                          <a:effectLst/>
                          <a:latin typeface="Times New Roman" panose="02020603050405020304" pitchFamily="18" charset="0"/>
                          <a:cs typeface="Times New Roman" panose="02020603050405020304" pitchFamily="18" charset="0"/>
                        </a:rPr>
                        <a:t>ANN deep learning algorithms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74458752"/>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 friendly interface</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62097166"/>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Identify average emotion based on data</a:t>
                      </a:r>
                    </a:p>
                  </a:txBody>
                  <a:tcPr marL="68580" marR="68580" marT="0" marB="0"/>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24635649"/>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Users can observe their mental status</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930942562"/>
                  </a:ext>
                </a:extLst>
              </a:tr>
              <a:tr h="936000">
                <a:tc>
                  <a:txBody>
                    <a:bodyPr/>
                    <a:lstStyle/>
                    <a:p>
                      <a:pPr algn="l">
                        <a:lnSpc>
                          <a:spcPct val="116000"/>
                        </a:lnSpc>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Analyzed data showed on real-time or 24hr period </a:t>
                      </a:r>
                    </a:p>
                  </a:txBody>
                  <a:tcPr marL="68580" marR="68580" marT="0" marB="0"/>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r>
                        <a:rPr lang="en-US" sz="1200" b="1" i="0" dirty="0">
                          <a:effectLst/>
                          <a:latin typeface="Segoe UI Emoji" panose="020B0502040204020203" pitchFamily="34" charset="0"/>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200" dirty="0">
                          <a:effectLst/>
                        </a:rPr>
                        <a:t>  ✅</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marL="0" marR="0" lvl="0" indent="0" algn="ctr" defTabSz="914400" rtl="0" eaLnBrk="1" fontAlgn="auto" latinLnBrk="0" hangingPunct="1">
                        <a:lnSpc>
                          <a:spcPct val="116000"/>
                        </a:lnSpc>
                        <a:spcBef>
                          <a:spcPts val="0"/>
                        </a:spcBef>
                        <a:spcAft>
                          <a:spcPts val="8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Emoji" panose="020B0502040204020203" pitchFamily="34" charset="0"/>
                          <a:ea typeface="+mn-ea"/>
                          <a:cs typeface="+mn-cs"/>
                        </a:rPr>
                        <a:t>❌</a:t>
                      </a:r>
                      <a:endParaRPr kumimoji="0" lang="en-US" sz="1200" b="0" i="0" u="none" strike="noStrike" kern="1200" cap="none" spc="0" normalizeH="0" baseline="0" noProof="0" dirty="0">
                        <a:ln>
                          <a:noFill/>
                        </a:ln>
                        <a:solidFill>
                          <a:prstClr val="black"/>
                        </a:solidFill>
                        <a:effectLst/>
                        <a:uLnTx/>
                        <a:uFillTx/>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kumimoji="0" lang="en-US" sz="1200" b="0" i="0" u="none" strike="noStrike" kern="1200" cap="none" spc="0" normalizeH="0" baseline="0" noProof="0" dirty="0">
                          <a:ln>
                            <a:noFill/>
                          </a:ln>
                          <a:solidFill>
                            <a:prstClr val="black"/>
                          </a:solidFill>
                          <a:effectLst/>
                          <a:uLnTx/>
                          <a:uFillTx/>
                          <a:latin typeface="Cambria"/>
                          <a:ea typeface="+mn-ea"/>
                          <a:cs typeface="+mn-cs"/>
                        </a:rPr>
                        <a:t>✅</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4186686081"/>
                  </a:ext>
                </a:extLst>
              </a:tr>
            </a:tbl>
          </a:graphicData>
        </a:graphic>
      </p:graphicFrame>
    </p:spTree>
    <p:extLst>
      <p:ext uri="{BB962C8B-B14F-4D97-AF65-F5344CB8AC3E}">
        <p14:creationId xmlns:p14="http://schemas.microsoft.com/office/powerpoint/2010/main" val="4089846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E944697-5D9C-9348-C3C9-05884960D815}"/>
              </a:ext>
            </a:extLst>
          </p:cNvPr>
          <p:cNvSpPr/>
          <p:nvPr/>
        </p:nvSpPr>
        <p:spPr>
          <a:xfrm>
            <a:off x="1143000" y="1143000"/>
            <a:ext cx="9753600" cy="38862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12436"/>
            <a:ext cx="11684000" cy="868362"/>
          </a:xfrm>
        </p:spPr>
        <p:txBody>
          <a:bodyPr>
            <a:no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Research Question</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095500" y="2057400"/>
            <a:ext cx="8102600" cy="2057400"/>
          </a:xfrm>
        </p:spPr>
        <p:txBody>
          <a:bodyPr/>
          <a:lstStyle/>
          <a:p>
            <a:pPr marL="0" indent="0">
              <a:buNone/>
            </a:pPr>
            <a:r>
              <a:rPr lang="en-US" dirty="0"/>
              <a:t>How can social media behavior, as recorded in various databases, be used to assess the mental health status of users across different age groups?</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7" name="Rectangle 6">
            <a:extLst>
              <a:ext uri="{FF2B5EF4-FFF2-40B4-BE49-F238E27FC236}">
                <a16:creationId xmlns:a16="http://schemas.microsoft.com/office/drawing/2014/main" id="{3E11D05F-02FE-333A-4380-FCE955766ED9}"/>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descr="A child using a phone&#10;&#10;Description automatically generated">
            <a:extLst>
              <a:ext uri="{FF2B5EF4-FFF2-40B4-BE49-F238E27FC236}">
                <a16:creationId xmlns:a16="http://schemas.microsoft.com/office/drawing/2014/main" id="{63F03077-EB14-B34F-05CE-D796732334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3" b="7936"/>
          <a:stretch/>
        </p:blipFill>
        <p:spPr>
          <a:xfrm>
            <a:off x="7118350" y="3986502"/>
            <a:ext cx="3613150" cy="2209800"/>
          </a:xfrm>
          <a:prstGeom prst="rect">
            <a:avLst/>
          </a:prstGeom>
        </p:spPr>
      </p:pic>
    </p:spTree>
    <p:extLst>
      <p:ext uri="{BB962C8B-B14F-4D97-AF65-F5344CB8AC3E}">
        <p14:creationId xmlns:p14="http://schemas.microsoft.com/office/powerpoint/2010/main" val="111220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E5C6B3B5-2D53-B649-A9E2-EE16F21B28E6}"/>
              </a:ext>
            </a:extLst>
          </p:cNvPr>
          <p:cNvSpPr/>
          <p:nvPr/>
        </p:nvSpPr>
        <p:spPr>
          <a:xfrm>
            <a:off x="3139081" y="1259755"/>
            <a:ext cx="8595686" cy="2490959"/>
          </a:xfrm>
          <a:prstGeom prst="round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3" name="Group 3"/>
          <p:cNvGrpSpPr/>
          <p:nvPr/>
        </p:nvGrpSpPr>
        <p:grpSpPr>
          <a:xfrm>
            <a:off x="11668736" y="5638800"/>
            <a:ext cx="1390073" cy="139007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a:ln>
              <a:noFill/>
            </a:ln>
          </p:spPr>
          <p:txBody>
            <a:bodyPr/>
            <a:lstStyle/>
            <a:p>
              <a:endParaRPr lang="en-US" sz="1200"/>
            </a:p>
          </p:txBody>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562440" y="1182947"/>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1592074" y="-2494656"/>
            <a:ext cx="6309028" cy="5317608"/>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TextBox 10"/>
          <p:cNvSpPr txBox="1"/>
          <p:nvPr/>
        </p:nvSpPr>
        <p:spPr>
          <a:xfrm>
            <a:off x="181569" y="380311"/>
            <a:ext cx="10804543" cy="607154"/>
          </a:xfrm>
          <a:prstGeom prst="rect">
            <a:avLst/>
          </a:prstGeom>
        </p:spPr>
        <p:txBody>
          <a:bodyPr wrap="square" lIns="0" tIns="0" rIns="0" bIns="0" rtlCol="0" anchor="t">
            <a:spAutoFit/>
          </a:bodyPr>
          <a:lstStyle/>
          <a:p>
            <a:pPr>
              <a:lnSpc>
                <a:spcPts val="5103"/>
              </a:lnSpc>
              <a:spcBef>
                <a:spcPct val="0"/>
              </a:spcBef>
            </a:pPr>
            <a:r>
              <a:rPr lang="en-US" sz="4000" b="1" spc="362" dirty="0">
                <a:solidFill>
                  <a:schemeClr val="bg1"/>
                </a:solidFill>
                <a:latin typeface="Cambria Math" panose="02040503050406030204" pitchFamily="18" charset="0"/>
                <a:ea typeface="Cambria Math" panose="02040503050406030204" pitchFamily="18" charset="0"/>
              </a:rPr>
              <a:t>Introduction</a:t>
            </a:r>
            <a:r>
              <a:rPr lang="en-US" sz="4000" b="1" spc="362" dirty="0">
                <a:solidFill>
                  <a:schemeClr val="tx1">
                    <a:lumMod val="85000"/>
                    <a:lumOff val="15000"/>
                  </a:schemeClr>
                </a:solidFill>
                <a:latin typeface="Cambria Math" panose="02040503050406030204" pitchFamily="18" charset="0"/>
                <a:ea typeface="Cambria Math" panose="02040503050406030204" pitchFamily="18" charset="0"/>
              </a:rPr>
              <a:t> cont.</a:t>
            </a:r>
          </a:p>
        </p:txBody>
      </p:sp>
      <p:sp>
        <p:nvSpPr>
          <p:cNvPr id="15" name="TextBox 33">
            <a:extLst>
              <a:ext uri="{FF2B5EF4-FFF2-40B4-BE49-F238E27FC236}">
                <a16:creationId xmlns:a16="http://schemas.microsoft.com/office/drawing/2014/main" id="{465E0E8C-D208-45EC-4C95-EB205CE9ABFE}"/>
              </a:ext>
            </a:extLst>
          </p:cNvPr>
          <p:cNvSpPr txBox="1"/>
          <p:nvPr/>
        </p:nvSpPr>
        <p:spPr>
          <a:xfrm>
            <a:off x="3387016" y="1552569"/>
            <a:ext cx="8128847" cy="1905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07000"/>
              </a:lnSpc>
            </a:pPr>
            <a:r>
              <a:rPr lang="en-US" sz="2800" dirty="0">
                <a:ln w="0"/>
                <a:effectLst>
                  <a:outerShdw blurRad="38100" dist="19050" dir="2700000" algn="tl" rotWithShape="0">
                    <a:schemeClr val="dk1">
                      <a:alpha val="40000"/>
                    </a:schemeClr>
                  </a:outerShdw>
                </a:effectLst>
                <a:latin typeface="Times New Roman" panose="02020603050405020304" pitchFamily="18" charset="0"/>
                <a:ea typeface="Calibri" panose="020F0502020204030204" pitchFamily="34" charset="0"/>
                <a:cs typeface="Times New Roman" panose="02020603050405020304" pitchFamily="18" charset="0"/>
              </a:rPr>
              <a:t>This research is focusing on the discovering the mental health status using social media behavioral patterns and highlighting the connectivity patterns of psychological status with social media behavioral patterns.</a:t>
            </a:r>
            <a:endPar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2" name="Picture 1" descr="A notepad with a pen and atom symbol&#10;&#10;Description automatically generated">
            <a:extLst>
              <a:ext uri="{FF2B5EF4-FFF2-40B4-BE49-F238E27FC236}">
                <a16:creationId xmlns:a16="http://schemas.microsoft.com/office/drawing/2014/main" id="{2C8E2283-F07D-78B0-CB8F-6B570D0B87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1440" y="3876006"/>
            <a:ext cx="3515818" cy="2636863"/>
          </a:xfrm>
          <a:prstGeom prst="rect">
            <a:avLst/>
          </a:prstGeom>
        </p:spPr>
      </p:pic>
    </p:spTree>
    <p:extLst>
      <p:ext uri="{BB962C8B-B14F-4D97-AF65-F5344CB8AC3E}">
        <p14:creationId xmlns:p14="http://schemas.microsoft.com/office/powerpoint/2010/main" val="1645013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483755"/>
            <a:ext cx="11684000" cy="868362"/>
          </a:xfrm>
        </p:spPr>
        <p:txBody>
          <a:bodyPr>
            <a:noAutofit/>
          </a:bodyPr>
          <a:lstStyle/>
          <a:p>
            <a:r>
              <a:rPr lang="en-US" b="1" dirty="0">
                <a:latin typeface="Times New Roman" panose="02020603050405020304" pitchFamily="18" charset="0"/>
                <a:cs typeface="Times New Roman" panose="02020603050405020304" pitchFamily="18" charset="0"/>
              </a:rPr>
              <a:t>Objectives</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279400" y="1143000"/>
            <a:ext cx="11455400" cy="180634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Main Objectives</a:t>
            </a:r>
          </a:p>
          <a:p>
            <a:pPr>
              <a:buFont typeface="Wingdings" panose="05000000000000000000" pitchFamily="2" charset="2"/>
              <a:buChar char="v"/>
            </a:pPr>
            <a:r>
              <a:rPr lang="en-US" sz="2400" dirty="0">
                <a:solidFill>
                  <a:schemeClr val="tx1"/>
                </a:solidFill>
                <a:latin typeface="Times New Roman" panose="02020603050405020304" pitchFamily="18" charset="0"/>
                <a:cs typeface="Times New Roman" panose="02020603050405020304" pitchFamily="18" charset="0"/>
              </a:rPr>
              <a:t>Determine user mental status from analyzing user data and implementing a Data Model.</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TextBox 2">
            <a:extLst>
              <a:ext uri="{FF2B5EF4-FFF2-40B4-BE49-F238E27FC236}">
                <a16:creationId xmlns:a16="http://schemas.microsoft.com/office/drawing/2014/main" id="{1B449622-87D5-A25F-017D-588220A63D74}"/>
              </a:ext>
            </a:extLst>
          </p:cNvPr>
          <p:cNvSpPr txBox="1"/>
          <p:nvPr/>
        </p:nvSpPr>
        <p:spPr>
          <a:xfrm>
            <a:off x="279400" y="3412767"/>
            <a:ext cx="11455400" cy="218399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indent="0">
              <a:lnSpc>
                <a:spcPct val="116000"/>
              </a:lnSpc>
              <a:spcAft>
                <a:spcPts val="800"/>
              </a:spcAft>
              <a:buNone/>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Sub objectives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Model Development</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Aggregation and Cleaning</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Trend and Pattern Identification</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Correlation Analysis</a:t>
            </a:r>
          </a:p>
        </p:txBody>
      </p:sp>
      <p:sp>
        <p:nvSpPr>
          <p:cNvPr id="7" name="Rectangle 6">
            <a:extLst>
              <a:ext uri="{FF2B5EF4-FFF2-40B4-BE49-F238E27FC236}">
                <a16:creationId xmlns:a16="http://schemas.microsoft.com/office/drawing/2014/main" id="{0B5F893C-F8FA-44A3-E5BD-99532CEBE2D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208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24044" y="183318"/>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Methodology</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8" name="Rectangle 7">
            <a:extLst>
              <a:ext uri="{FF2B5EF4-FFF2-40B4-BE49-F238E27FC236}">
                <a16:creationId xmlns:a16="http://schemas.microsoft.com/office/drawing/2014/main" id="{567721B0-0518-C714-1B5D-018EA1830BC5}"/>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536337C-AAB0-684D-F677-85D411CDE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14755" y="1495245"/>
            <a:ext cx="1008058" cy="1304614"/>
          </a:xfrm>
          <a:prstGeom prst="rect">
            <a:avLst/>
          </a:prstGeom>
        </p:spPr>
      </p:pic>
      <p:sp>
        <p:nvSpPr>
          <p:cNvPr id="9" name="Text Box 13">
            <a:extLst>
              <a:ext uri="{FF2B5EF4-FFF2-40B4-BE49-F238E27FC236}">
                <a16:creationId xmlns:a16="http://schemas.microsoft.com/office/drawing/2014/main" id="{D686EABA-36D5-7E9E-88D6-583D0EA24836}"/>
              </a:ext>
            </a:extLst>
          </p:cNvPr>
          <p:cNvSpPr txBox="1"/>
          <p:nvPr/>
        </p:nvSpPr>
        <p:spPr>
          <a:xfrm>
            <a:off x="224044" y="2908143"/>
            <a:ext cx="1476375" cy="27622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Young </a:t>
            </a:r>
            <a:r>
              <a:rPr lang="en-US" sz="1200" dirty="0">
                <a:latin typeface="Aptos" panose="020B0004020202020204" pitchFamily="34" charset="0"/>
                <a:ea typeface="Times New Roman" panose="02020603050405020304" pitchFamily="18" charset="0"/>
                <a:cs typeface="Iskoola Pota" panose="020B0502040204020203" pitchFamily="34" charset="0"/>
              </a:rPr>
              <a:t>Adults</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highlight>
                  <a:srgbClr val="FFFF00"/>
                </a:highlight>
                <a:latin typeface="Aptos" panose="020B0004020202020204" pitchFamily="34" charset="0"/>
                <a:ea typeface="Times New Roman" panose="02020603050405020304" pitchFamily="18" charset="0"/>
                <a:cs typeface="Iskoola Pota" panose="020B0502040204020203" pitchFamily="34" charset="0"/>
              </a:rPr>
              <a:t>Users</a:t>
            </a:r>
            <a:endParaRPr lang="en-US" sz="1200" dirty="0">
              <a:effectLst/>
              <a:highlight>
                <a:srgbClr val="FFFF00"/>
              </a:highlight>
              <a:latin typeface="Aptos" panose="020B0004020202020204" pitchFamily="34" charset="0"/>
              <a:ea typeface="Times New Roman" panose="02020603050405020304" pitchFamily="18" charset="0"/>
              <a:cs typeface="Iskoola Pota" panose="020B0502040204020203" pitchFamily="34" charset="0"/>
            </a:endParaRPr>
          </a:p>
        </p:txBody>
      </p:sp>
      <p:pic>
        <p:nvPicPr>
          <p:cNvPr id="11" name="Picture 10" descr="A black cell phone with a blue screen&#10;&#10;Description automatically generated">
            <a:extLst>
              <a:ext uri="{FF2B5EF4-FFF2-40B4-BE49-F238E27FC236}">
                <a16:creationId xmlns:a16="http://schemas.microsoft.com/office/drawing/2014/main" id="{4035FC4C-769C-7C83-701A-B10ED01A8B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5169" y="1495245"/>
            <a:ext cx="1169547" cy="1295400"/>
          </a:xfrm>
          <a:prstGeom prst="rect">
            <a:avLst/>
          </a:prstGeom>
        </p:spPr>
      </p:pic>
      <p:sp>
        <p:nvSpPr>
          <p:cNvPr id="12" name="Text Box 14">
            <a:extLst>
              <a:ext uri="{FF2B5EF4-FFF2-40B4-BE49-F238E27FC236}">
                <a16:creationId xmlns:a16="http://schemas.microsoft.com/office/drawing/2014/main" id="{09AA3368-BE05-83A9-3CF4-F8E3DCFA7C17}"/>
              </a:ext>
            </a:extLst>
          </p:cNvPr>
          <p:cNvSpPr txBox="1"/>
          <p:nvPr/>
        </p:nvSpPr>
        <p:spPr>
          <a:xfrm>
            <a:off x="2648791" y="2879568"/>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Mobile </a:t>
            </a:r>
            <a:r>
              <a:rPr lang="en-US" sz="1200" dirty="0">
                <a:latin typeface="Aptos" panose="020B0004020202020204" pitchFamily="34" charset="0"/>
                <a:ea typeface="Times New Roman" panose="02020603050405020304" pitchFamily="18" charset="0"/>
                <a:cs typeface="Iskoola Pota" panose="020B0502040204020203" pitchFamily="34" charset="0"/>
              </a:rPr>
              <a:t>Interface</a:t>
            </a:r>
            <a:endParaRPr lang="en-US" sz="1200" dirty="0">
              <a:effectLst/>
              <a:latin typeface="Aptos" panose="020B0004020202020204" pitchFamily="34" charset="0"/>
              <a:ea typeface="Times New Roman" panose="02020603050405020304" pitchFamily="18" charset="0"/>
              <a:cs typeface="Iskoola Pota" panose="020B0502040204020203" pitchFamily="34" charset="0"/>
            </a:endParaRPr>
          </a:p>
        </p:txBody>
      </p:sp>
      <p:sp>
        <p:nvSpPr>
          <p:cNvPr id="13" name="Text Box 14">
            <a:extLst>
              <a:ext uri="{FF2B5EF4-FFF2-40B4-BE49-F238E27FC236}">
                <a16:creationId xmlns:a16="http://schemas.microsoft.com/office/drawing/2014/main" id="{C15FC113-177E-39A5-6232-E042ECD52DE2}"/>
              </a:ext>
            </a:extLst>
          </p:cNvPr>
          <p:cNvSpPr txBox="1"/>
          <p:nvPr/>
        </p:nvSpPr>
        <p:spPr>
          <a:xfrm>
            <a:off x="3534703" y="3553289"/>
            <a:ext cx="1285875"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View</a:t>
            </a:r>
          </a:p>
        </p:txBody>
      </p:sp>
      <p:sp>
        <p:nvSpPr>
          <p:cNvPr id="14" name="Text Box 14">
            <a:extLst>
              <a:ext uri="{FF2B5EF4-FFF2-40B4-BE49-F238E27FC236}">
                <a16:creationId xmlns:a16="http://schemas.microsoft.com/office/drawing/2014/main" id="{F31F8493-3B60-D8FC-819A-C264012FAAFF}"/>
              </a:ext>
            </a:extLst>
          </p:cNvPr>
          <p:cNvSpPr txBox="1"/>
          <p:nvPr/>
        </p:nvSpPr>
        <p:spPr>
          <a:xfrm>
            <a:off x="1762879" y="3534861"/>
            <a:ext cx="1285875"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Store</a:t>
            </a:r>
          </a:p>
        </p:txBody>
      </p:sp>
      <p:pic>
        <p:nvPicPr>
          <p:cNvPr id="15" name="Picture 14">
            <a:extLst>
              <a:ext uri="{FF2B5EF4-FFF2-40B4-BE49-F238E27FC236}">
                <a16:creationId xmlns:a16="http://schemas.microsoft.com/office/drawing/2014/main" id="{1744A09A-98C4-1520-B615-64B2FAC0568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8443" y="1362707"/>
            <a:ext cx="1484336" cy="1484336"/>
          </a:xfrm>
          <a:prstGeom prst="rect">
            <a:avLst/>
          </a:prstGeom>
          <a:noFill/>
        </p:spPr>
      </p:pic>
      <p:sp>
        <p:nvSpPr>
          <p:cNvPr id="16" name="Text Box 14">
            <a:extLst>
              <a:ext uri="{FF2B5EF4-FFF2-40B4-BE49-F238E27FC236}">
                <a16:creationId xmlns:a16="http://schemas.microsoft.com/office/drawing/2014/main" id="{E98BF580-6EF7-2EC9-64C6-D26F1EBFB9FD}"/>
              </a:ext>
            </a:extLst>
          </p:cNvPr>
          <p:cNvSpPr txBox="1"/>
          <p:nvPr/>
        </p:nvSpPr>
        <p:spPr>
          <a:xfrm>
            <a:off x="5757673" y="2875618"/>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API</a:t>
            </a:r>
          </a:p>
        </p:txBody>
      </p:sp>
      <p:pic>
        <p:nvPicPr>
          <p:cNvPr id="18" name="Picture 17" descr="A blue server with yellow dots&#10;&#10;Description automatically generated">
            <a:extLst>
              <a:ext uri="{FF2B5EF4-FFF2-40B4-BE49-F238E27FC236}">
                <a16:creationId xmlns:a16="http://schemas.microsoft.com/office/drawing/2014/main" id="{682C9981-6E41-ADBF-FBE0-6375116211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1641" y="4267976"/>
            <a:ext cx="1343025" cy="1343025"/>
          </a:xfrm>
          <a:prstGeom prst="rect">
            <a:avLst/>
          </a:prstGeom>
        </p:spPr>
      </p:pic>
      <p:sp>
        <p:nvSpPr>
          <p:cNvPr id="19" name="Text Box 14">
            <a:extLst>
              <a:ext uri="{FF2B5EF4-FFF2-40B4-BE49-F238E27FC236}">
                <a16:creationId xmlns:a16="http://schemas.microsoft.com/office/drawing/2014/main" id="{F7CC3902-856F-4148-2B7B-C4244EB68B23}"/>
              </a:ext>
            </a:extLst>
          </p:cNvPr>
          <p:cNvSpPr txBox="1"/>
          <p:nvPr/>
        </p:nvSpPr>
        <p:spPr>
          <a:xfrm>
            <a:off x="2620215" y="5747137"/>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Database</a:t>
            </a:r>
          </a:p>
        </p:txBody>
      </p:sp>
      <p:sp>
        <p:nvSpPr>
          <p:cNvPr id="20" name="Text Box 14">
            <a:extLst>
              <a:ext uri="{FF2B5EF4-FFF2-40B4-BE49-F238E27FC236}">
                <a16:creationId xmlns:a16="http://schemas.microsoft.com/office/drawing/2014/main" id="{FE9A863E-2963-36D5-A658-68A706D09CA9}"/>
              </a:ext>
            </a:extLst>
          </p:cNvPr>
          <p:cNvSpPr txBox="1"/>
          <p:nvPr/>
        </p:nvSpPr>
        <p:spPr>
          <a:xfrm>
            <a:off x="7966838" y="2908143"/>
            <a:ext cx="1285875" cy="3048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Analyzing</a:t>
            </a:r>
          </a:p>
        </p:txBody>
      </p:sp>
      <p:sp>
        <p:nvSpPr>
          <p:cNvPr id="22" name="Text Box 14">
            <a:extLst>
              <a:ext uri="{FF2B5EF4-FFF2-40B4-BE49-F238E27FC236}">
                <a16:creationId xmlns:a16="http://schemas.microsoft.com/office/drawing/2014/main" id="{E28E9DEA-BCF2-E192-AEA2-0DDB5CEB8F5B}"/>
              </a:ext>
            </a:extLst>
          </p:cNvPr>
          <p:cNvSpPr txBox="1"/>
          <p:nvPr/>
        </p:nvSpPr>
        <p:spPr>
          <a:xfrm>
            <a:off x="9558148" y="2804787"/>
            <a:ext cx="1752600" cy="216689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rPr>
              <a:t>Segmentation</a:t>
            </a: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rPr>
              <a:t>Apply Neural Network</a:t>
            </a: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r>
              <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rPr>
              <a:t>Identify Mental Status</a:t>
            </a: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a:p>
            <a:pPr algn="ctr">
              <a:lnSpc>
                <a:spcPct val="116000"/>
              </a:lnSpc>
              <a:spcAft>
                <a:spcPts val="800"/>
              </a:spcAft>
            </a:pPr>
            <a:endParaRPr lang="en-US" sz="1200" dirty="0">
              <a:ln w="0"/>
              <a:solidFill>
                <a:schemeClr val="tx1"/>
              </a:solidFill>
              <a:effectLst>
                <a:outerShdw blurRad="38100" dist="19050" dir="2700000" algn="tl" rotWithShape="0">
                  <a:schemeClr val="dk1">
                    <a:alpha val="40000"/>
                  </a:schemeClr>
                </a:outerShdw>
              </a:effectLst>
              <a:latin typeface="Aptos" panose="020B0004020202020204" pitchFamily="34" charset="0"/>
              <a:ea typeface="Times New Roman" panose="02020603050405020304" pitchFamily="18" charset="0"/>
              <a:cs typeface="Iskoola Pota" panose="020B0502040204020203" pitchFamily="34" charset="0"/>
            </a:endParaRPr>
          </a:p>
        </p:txBody>
      </p:sp>
      <p:pic>
        <p:nvPicPr>
          <p:cNvPr id="24" name="Picture 23" descr="A hand holding a magnifying glass&#10;&#10;Description automatically generated">
            <a:extLst>
              <a:ext uri="{FF2B5EF4-FFF2-40B4-BE49-F238E27FC236}">
                <a16:creationId xmlns:a16="http://schemas.microsoft.com/office/drawing/2014/main" id="{C99FBB69-AE50-C579-AD74-92569D422D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3734" y="1502172"/>
            <a:ext cx="1481979" cy="1234014"/>
          </a:xfrm>
          <a:prstGeom prst="rect">
            <a:avLst/>
          </a:prstGeom>
        </p:spPr>
      </p:pic>
      <p:cxnSp>
        <p:nvCxnSpPr>
          <p:cNvPr id="26" name="Straight Arrow Connector 25">
            <a:extLst>
              <a:ext uri="{FF2B5EF4-FFF2-40B4-BE49-F238E27FC236}">
                <a16:creationId xmlns:a16="http://schemas.microsoft.com/office/drawing/2014/main" id="{F1B9D5C8-40A7-427E-3350-BC50D0E82B2B}"/>
              </a:ext>
            </a:extLst>
          </p:cNvPr>
          <p:cNvCxnSpPr>
            <a:cxnSpLocks/>
          </p:cNvCxnSpPr>
          <p:nvPr/>
        </p:nvCxnSpPr>
        <p:spPr>
          <a:xfrm>
            <a:off x="1530124" y="2104875"/>
            <a:ext cx="1102311"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B5EAEFFC-A3A5-ADB8-905A-39F7E46DEE64}"/>
              </a:ext>
            </a:extLst>
          </p:cNvPr>
          <p:cNvCxnSpPr>
            <a:cxnSpLocks/>
          </p:cNvCxnSpPr>
          <p:nvPr/>
        </p:nvCxnSpPr>
        <p:spPr>
          <a:xfrm>
            <a:off x="3291728" y="3352800"/>
            <a:ext cx="0" cy="76200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A381D409-8E41-EA0D-8B77-E465DFD5AB10}"/>
              </a:ext>
            </a:extLst>
          </p:cNvPr>
          <p:cNvCxnSpPr/>
          <p:nvPr/>
        </p:nvCxnSpPr>
        <p:spPr>
          <a:xfrm>
            <a:off x="4177640" y="2183771"/>
            <a:ext cx="1308760" cy="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7" name="Text Box 14">
            <a:extLst>
              <a:ext uri="{FF2B5EF4-FFF2-40B4-BE49-F238E27FC236}">
                <a16:creationId xmlns:a16="http://schemas.microsoft.com/office/drawing/2014/main" id="{C2C9577D-4ACB-0646-1071-A6E6602BA6C2}"/>
              </a:ext>
            </a:extLst>
          </p:cNvPr>
          <p:cNvSpPr txBox="1"/>
          <p:nvPr/>
        </p:nvSpPr>
        <p:spPr>
          <a:xfrm>
            <a:off x="4200525" y="1621484"/>
            <a:ext cx="1285875"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API Call</a:t>
            </a:r>
          </a:p>
        </p:txBody>
      </p:sp>
      <p:cxnSp>
        <p:nvCxnSpPr>
          <p:cNvPr id="39" name="Straight Arrow Connector 38">
            <a:extLst>
              <a:ext uri="{FF2B5EF4-FFF2-40B4-BE49-F238E27FC236}">
                <a16:creationId xmlns:a16="http://schemas.microsoft.com/office/drawing/2014/main" id="{632BC2AD-034A-9C56-9079-2F29717E7794}"/>
              </a:ext>
            </a:extLst>
          </p:cNvPr>
          <p:cNvCxnSpPr>
            <a:cxnSpLocks/>
          </p:cNvCxnSpPr>
          <p:nvPr/>
        </p:nvCxnSpPr>
        <p:spPr>
          <a:xfrm>
            <a:off x="7142779" y="2183771"/>
            <a:ext cx="6609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Text Box 14">
            <a:extLst>
              <a:ext uri="{FF2B5EF4-FFF2-40B4-BE49-F238E27FC236}">
                <a16:creationId xmlns:a16="http://schemas.microsoft.com/office/drawing/2014/main" id="{57320CFE-F7D8-447C-5615-1B1FB2A141B7}"/>
              </a:ext>
            </a:extLst>
          </p:cNvPr>
          <p:cNvSpPr txBox="1"/>
          <p:nvPr/>
        </p:nvSpPr>
        <p:spPr>
          <a:xfrm>
            <a:off x="6970644" y="1755033"/>
            <a:ext cx="926066" cy="30480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6000"/>
              </a:lnSpc>
              <a:spcAft>
                <a:spcPts val="800"/>
              </a:spcAft>
            </a:pPr>
            <a:r>
              <a:rPr lang="en-US" sz="1200" dirty="0">
                <a:effectLst/>
                <a:latin typeface="Aptos" panose="020B0004020202020204" pitchFamily="34" charset="0"/>
                <a:ea typeface="Times New Roman" panose="02020603050405020304" pitchFamily="18" charset="0"/>
                <a:cs typeface="Iskoola Pota" panose="020B0502040204020203" pitchFamily="34" charset="0"/>
              </a:rPr>
              <a:t>Values</a:t>
            </a:r>
          </a:p>
        </p:txBody>
      </p:sp>
      <p:cxnSp>
        <p:nvCxnSpPr>
          <p:cNvPr id="44" name="Connector: Elbow 43">
            <a:extLst>
              <a:ext uri="{FF2B5EF4-FFF2-40B4-BE49-F238E27FC236}">
                <a16:creationId xmlns:a16="http://schemas.microsoft.com/office/drawing/2014/main" id="{CBB0DB48-183F-55CA-6804-6F03E07269A0}"/>
              </a:ext>
            </a:extLst>
          </p:cNvPr>
          <p:cNvCxnSpPr>
            <a:cxnSpLocks/>
          </p:cNvCxnSpPr>
          <p:nvPr/>
        </p:nvCxnSpPr>
        <p:spPr>
          <a:xfrm>
            <a:off x="9406831" y="2142945"/>
            <a:ext cx="1167566" cy="402813"/>
          </a:xfrm>
          <a:prstGeom prst="bentConnector3">
            <a:avLst>
              <a:gd name="adj1" fmla="val 9983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9A607B4D-168C-B4AF-5871-68E04826E8D3}"/>
              </a:ext>
            </a:extLst>
          </p:cNvPr>
          <p:cNvCxnSpPr/>
          <p:nvPr/>
        </p:nvCxnSpPr>
        <p:spPr>
          <a:xfrm>
            <a:off x="10434448" y="3429000"/>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844F9A38-D82E-BE14-289C-939B9E974C81}"/>
              </a:ext>
            </a:extLst>
          </p:cNvPr>
          <p:cNvCxnSpPr/>
          <p:nvPr/>
        </p:nvCxnSpPr>
        <p:spPr>
          <a:xfrm>
            <a:off x="10434448" y="4038600"/>
            <a:ext cx="0"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128C216-F754-F38C-1267-ABDF240F8FC8}"/>
              </a:ext>
            </a:extLst>
          </p:cNvPr>
          <p:cNvCxnSpPr/>
          <p:nvPr/>
        </p:nvCxnSpPr>
        <p:spPr>
          <a:xfrm flipH="1">
            <a:off x="4177640" y="4724400"/>
            <a:ext cx="52291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7631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F4419-FEBE-1A90-7293-86DCD78A952E}"/>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10" name="Google Shape;252;p40">
            <a:extLst>
              <a:ext uri="{FF2B5EF4-FFF2-40B4-BE49-F238E27FC236}">
                <a16:creationId xmlns:a16="http://schemas.microsoft.com/office/drawing/2014/main" id="{447A3D81-6872-EADE-2BB5-33CE9CEE38CA}"/>
              </a:ext>
            </a:extLst>
          </p:cNvPr>
          <p:cNvSpPr txBox="1">
            <a:spLocks/>
          </p:cNvSpPr>
          <p:nvPr/>
        </p:nvSpPr>
        <p:spPr>
          <a:xfrm>
            <a:off x="280305" y="0"/>
            <a:ext cx="11520624" cy="1187400"/>
          </a:xfrm>
          <a:prstGeom prst="rect">
            <a:avLst/>
          </a:prstGeom>
        </p:spPr>
        <p:txBody>
          <a:bodyPr spcFirstLastPara="1" vert="horz" wrap="square" lIns="91425" tIns="91425" rIns="91425" bIns="91425" rtlCol="0" anchor="ctr" anchorCtr="0">
            <a:no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spcBef>
                <a:spcPts val="0"/>
              </a:spcBef>
            </a:pPr>
            <a:r>
              <a:rPr lang="en-GB" sz="4000" b="1" dirty="0">
                <a:latin typeface="Cambria Math" panose="02040503050406030204" pitchFamily="18" charset="0"/>
                <a:ea typeface="Cambria Math" panose="02040503050406030204" pitchFamily="18" charset="0"/>
              </a:rPr>
              <a:t>Technologies, Techniques and Algorithms</a:t>
            </a:r>
          </a:p>
        </p:txBody>
      </p:sp>
      <p:sp>
        <p:nvSpPr>
          <p:cNvPr id="13" name="Scroll: Vertical 12">
            <a:extLst>
              <a:ext uri="{FF2B5EF4-FFF2-40B4-BE49-F238E27FC236}">
                <a16:creationId xmlns:a16="http://schemas.microsoft.com/office/drawing/2014/main" id="{E0772F5A-1D90-5049-FA62-F5EACA525245}"/>
              </a:ext>
            </a:extLst>
          </p:cNvPr>
          <p:cNvSpPr/>
          <p:nvPr/>
        </p:nvSpPr>
        <p:spPr>
          <a:xfrm>
            <a:off x="625656"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500" dirty="0">
                <a:latin typeface="Cambria Math" panose="02040503050406030204" pitchFamily="18" charset="0"/>
                <a:ea typeface="Cambria Math" panose="02040503050406030204" pitchFamily="18" charset="0"/>
              </a:rPr>
              <a:t>Technologies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Python</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Visual Studio</a:t>
            </a:r>
          </a:p>
          <a:p>
            <a:pPr marL="342900" lvl="0" indent="-342900">
              <a:lnSpc>
                <a:spcPct val="116000"/>
              </a:lnSpc>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Github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TensorFlow</a:t>
            </a:r>
          </a:p>
          <a:p>
            <a:pPr marL="342900" lvl="0" indent="-342900">
              <a:lnSpc>
                <a:spcPct val="116000"/>
              </a:lnSpc>
              <a:spcAft>
                <a:spcPts val="800"/>
              </a:spcAft>
              <a:buFont typeface="Wingdings" panose="05000000000000000000" pitchFamily="2" charset="2"/>
              <a:buChar char="§"/>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spcAft>
                <a:spcPts val="800"/>
              </a:spcAft>
              <a:buFont typeface="Wingdings" panose="05000000000000000000" pitchFamily="2" charset="2"/>
              <a:buChar char="§"/>
            </a:pP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Colab</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n-US" dirty="0"/>
          </a:p>
        </p:txBody>
      </p:sp>
      <p:sp>
        <p:nvSpPr>
          <p:cNvPr id="14" name="Scroll: Vertical 13">
            <a:extLst>
              <a:ext uri="{FF2B5EF4-FFF2-40B4-BE49-F238E27FC236}">
                <a16:creationId xmlns:a16="http://schemas.microsoft.com/office/drawing/2014/main" id="{02B32A47-BBFD-36E5-7E95-EBD46F2242FD}"/>
              </a:ext>
            </a:extLst>
          </p:cNvPr>
          <p:cNvSpPr/>
          <p:nvPr/>
        </p:nvSpPr>
        <p:spPr>
          <a:xfrm>
            <a:off x="4690269"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Techniques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User Interface Learning</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Pattern recognition</a:t>
            </a:r>
          </a:p>
          <a:p>
            <a:pPr marL="380990" indent="-38099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Data argumentation</a:t>
            </a:r>
          </a:p>
          <a:p>
            <a:endParaRPr lang="en-US" sz="2000" dirty="0"/>
          </a:p>
        </p:txBody>
      </p:sp>
      <p:sp>
        <p:nvSpPr>
          <p:cNvPr id="15" name="Scroll: Vertical 14">
            <a:extLst>
              <a:ext uri="{FF2B5EF4-FFF2-40B4-BE49-F238E27FC236}">
                <a16:creationId xmlns:a16="http://schemas.microsoft.com/office/drawing/2014/main" id="{97C3DE0C-82C4-302C-A4A0-B7551EA2A127}"/>
              </a:ext>
            </a:extLst>
          </p:cNvPr>
          <p:cNvSpPr/>
          <p:nvPr/>
        </p:nvSpPr>
        <p:spPr>
          <a:xfrm>
            <a:off x="8458200" y="1343000"/>
            <a:ext cx="2811461" cy="4172000"/>
          </a:xfrm>
          <a:prstGeom prst="verticalScroll">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2800" dirty="0">
                <a:latin typeface="Cambria Math" panose="02040503050406030204" pitchFamily="18" charset="0"/>
                <a:ea typeface="Cambria Math" panose="02040503050406030204" pitchFamily="18" charset="0"/>
              </a:rPr>
              <a:t>Algorithms</a:t>
            </a:r>
          </a:p>
          <a:p>
            <a:pPr marL="342900" indent="-342900">
              <a:lnSpc>
                <a:spcPct val="116000"/>
              </a:lnSpc>
              <a:buFont typeface="Wingdings" panose="05000000000000000000" pitchFamily="2" charset="2"/>
              <a:buChar char="§"/>
            </a:pPr>
            <a:r>
              <a:rPr lang="en-US" sz="2000" dirty="0"/>
              <a:t>Artificial Neural Networks</a:t>
            </a:r>
          </a:p>
          <a:p>
            <a:pPr marL="342900" lvl="0" indent="-342900">
              <a:lnSpc>
                <a:spcPct val="116000"/>
              </a:lnSpc>
              <a:buFont typeface="Wingdings" panose="05000000000000000000" pitchFamily="2" charset="2"/>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Decision Trees</a:t>
            </a:r>
          </a:p>
          <a:p>
            <a:pPr lvl="0">
              <a:lnSpc>
                <a:spcPct val="116000"/>
              </a:lnSpc>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A06637ED-D793-2DD3-7B91-2ED159D6BF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908" y="755337"/>
            <a:ext cx="737431" cy="983242"/>
          </a:xfrm>
          <a:prstGeom prst="rect">
            <a:avLst/>
          </a:prstGeom>
          <a:ln>
            <a:noFill/>
          </a:ln>
          <a:effectLst>
            <a:outerShdw blurRad="292100" dist="139700" dir="2700000" algn="tl" rotWithShape="0">
              <a:srgbClr val="333333">
                <a:alpha val="65000"/>
              </a:srgbClr>
            </a:outerShdw>
          </a:effectLst>
        </p:spPr>
      </p:pic>
      <p:pic>
        <p:nvPicPr>
          <p:cNvPr id="19" name="Content Placeholder 2" descr="A black and white logo&#10;&#10;Description automatically generated">
            <a:extLst>
              <a:ext uri="{FF2B5EF4-FFF2-40B4-BE49-F238E27FC236}">
                <a16:creationId xmlns:a16="http://schemas.microsoft.com/office/drawing/2014/main" id="{90F7F619-BE24-270A-3945-6FD60E9A16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67499" y="4038600"/>
            <a:ext cx="1235256" cy="1235256"/>
          </a:xfrm>
          <a:prstGeom prst="rect">
            <a:avLst/>
          </a:prstGeom>
          <a:ln>
            <a:noFill/>
          </a:ln>
          <a:effectLst>
            <a:outerShdw blurRad="292100" dist="139700" dir="2700000" algn="tl" rotWithShape="0">
              <a:srgbClr val="333333">
                <a:alpha val="65000"/>
              </a:srgbClr>
            </a:outerShdw>
          </a:effectLst>
        </p:spPr>
      </p:pic>
      <p:pic>
        <p:nvPicPr>
          <p:cNvPr id="20" name="Picture 19" descr="A blue and white logo&#10;&#10;Description automatically generated">
            <a:extLst>
              <a:ext uri="{FF2B5EF4-FFF2-40B4-BE49-F238E27FC236}">
                <a16:creationId xmlns:a16="http://schemas.microsoft.com/office/drawing/2014/main" id="{E21CD8A0-DA6E-CE39-6096-268D1CEEF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70" y="2481733"/>
            <a:ext cx="1429060" cy="1070415"/>
          </a:xfrm>
          <a:prstGeom prst="rect">
            <a:avLst/>
          </a:prstGeom>
          <a:ln>
            <a:noFill/>
          </a:ln>
          <a:effectLst>
            <a:outerShdw blurRad="292100" dist="139700" dir="2700000" algn="tl" rotWithShape="0">
              <a:srgbClr val="333333">
                <a:alpha val="65000"/>
              </a:srgbClr>
            </a:outerShdw>
          </a:effectLst>
        </p:spPr>
      </p:pic>
      <p:pic>
        <p:nvPicPr>
          <p:cNvPr id="21" name="Picture 20" descr="A black circle with a white cat in it&#10;&#10;Description automatically generated">
            <a:extLst>
              <a:ext uri="{FF2B5EF4-FFF2-40B4-BE49-F238E27FC236}">
                <a16:creationId xmlns:a16="http://schemas.microsoft.com/office/drawing/2014/main" id="{080ABAA0-7F5D-71D0-9F12-121014F0A424}"/>
              </a:ext>
            </a:extLst>
          </p:cNvPr>
          <p:cNvPicPr>
            <a:picLocks noChangeAspect="1"/>
          </p:cNvPicPr>
          <p:nvPr/>
        </p:nvPicPr>
        <p:blipFill>
          <a:blip r:embed="rId5"/>
          <a:stretch>
            <a:fillRect/>
          </a:stretch>
        </p:blipFill>
        <p:spPr>
          <a:xfrm>
            <a:off x="3655524" y="1689942"/>
            <a:ext cx="950663" cy="950663"/>
          </a:xfrm>
          <a:prstGeom prst="rect">
            <a:avLst/>
          </a:prstGeom>
          <a:ln>
            <a:noFill/>
          </a:ln>
          <a:effectLst>
            <a:outerShdw blurRad="292100" dist="139700" dir="2700000" algn="tl" rotWithShape="0">
              <a:srgbClr val="333333">
                <a:alpha val="65000"/>
              </a:srgbClr>
            </a:outerShdw>
          </a:effectLst>
        </p:spPr>
      </p:pic>
      <p:pic>
        <p:nvPicPr>
          <p:cNvPr id="22" name="Picture 21" descr="A logo for a company&#10;&#10;Description automatically generated">
            <a:extLst>
              <a:ext uri="{FF2B5EF4-FFF2-40B4-BE49-F238E27FC236}">
                <a16:creationId xmlns:a16="http://schemas.microsoft.com/office/drawing/2014/main" id="{1B2D6B2A-AE53-C2A1-B960-2003D3D9DFCB}"/>
              </a:ext>
            </a:extLst>
          </p:cNvPr>
          <p:cNvPicPr>
            <a:picLocks noChangeAspect="1"/>
          </p:cNvPicPr>
          <p:nvPr/>
        </p:nvPicPr>
        <p:blipFill rotWithShape="1">
          <a:blip r:embed="rId6">
            <a:extLst>
              <a:ext uri="{28A0092B-C50C-407E-A947-70E740481C1C}">
                <a14:useLocalDpi xmlns:a14="http://schemas.microsoft.com/office/drawing/2010/main" val="0"/>
              </a:ext>
            </a:extLst>
          </a:blip>
          <a:srcRect l="31192" t="10055" r="31123" b="38080"/>
          <a:stretch/>
        </p:blipFill>
        <p:spPr>
          <a:xfrm>
            <a:off x="10335599" y="4971771"/>
            <a:ext cx="1313475" cy="1157927"/>
          </a:xfrm>
          <a:prstGeom prst="rect">
            <a:avLst/>
          </a:prstGeom>
          <a:ln>
            <a:noFill/>
          </a:ln>
          <a:effectLst>
            <a:outerShdw blurRad="292100" dist="139700" dir="2700000" algn="tl" rotWithShape="0">
              <a:srgbClr val="333333">
                <a:alpha val="65000"/>
              </a:srgbClr>
            </a:outerShdw>
          </a:effectLst>
        </p:spPr>
      </p:pic>
      <p:pic>
        <p:nvPicPr>
          <p:cNvPr id="2" name="Picture 1" descr="A logo for a company&#10;&#10;Description automatically generated">
            <a:extLst>
              <a:ext uri="{FF2B5EF4-FFF2-40B4-BE49-F238E27FC236}">
                <a16:creationId xmlns:a16="http://schemas.microsoft.com/office/drawing/2014/main" id="{929E42B8-A96A-137F-816F-17301EB44EF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629" t="24474" r="6990" b="23518"/>
          <a:stretch/>
        </p:blipFill>
        <p:spPr>
          <a:xfrm>
            <a:off x="5336230" y="5160291"/>
            <a:ext cx="1850067" cy="8436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3923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A35BC40-E5E1-D3AF-7D20-F9FF7832754F}"/>
              </a:ext>
            </a:extLst>
          </p:cNvPr>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18" name="Group 7">
            <a:extLst>
              <a:ext uri="{FF2B5EF4-FFF2-40B4-BE49-F238E27FC236}">
                <a16:creationId xmlns:a16="http://schemas.microsoft.com/office/drawing/2014/main" id="{E7C4F5BF-1D28-3EFE-3C32-92F3D37B128D}"/>
              </a:ext>
            </a:extLst>
          </p:cNvPr>
          <p:cNvGrpSpPr/>
          <p:nvPr/>
        </p:nvGrpSpPr>
        <p:grpSpPr>
          <a:xfrm>
            <a:off x="-1508428" y="-2603044"/>
            <a:ext cx="6309028" cy="5317608"/>
            <a:chOff x="0" y="0"/>
            <a:chExt cx="877090" cy="760098"/>
          </a:xfrm>
        </p:grpSpPr>
        <p:sp>
          <p:nvSpPr>
            <p:cNvPr id="19" name="Freeform 8">
              <a:extLst>
                <a:ext uri="{FF2B5EF4-FFF2-40B4-BE49-F238E27FC236}">
                  <a16:creationId xmlns:a16="http://schemas.microsoft.com/office/drawing/2014/main" id="{34DACA87-7060-BBD2-F2B5-50753DEB93C4}"/>
                </a:ext>
              </a:extLst>
            </p:cNvPr>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20" name="TextBox 9">
              <a:extLst>
                <a:ext uri="{FF2B5EF4-FFF2-40B4-BE49-F238E27FC236}">
                  <a16:creationId xmlns:a16="http://schemas.microsoft.com/office/drawing/2014/main" id="{2A021004-9F17-D663-815D-E088E5832EE8}"/>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22860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Requirements</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54765FD6-99DA-08DD-10F4-B540AC2484BD}"/>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ABA25CA-720C-5EAF-6245-8CA7B742E903}"/>
              </a:ext>
            </a:extLst>
          </p:cNvPr>
          <p:cNvSpPr/>
          <p:nvPr/>
        </p:nvSpPr>
        <p:spPr>
          <a:xfrm>
            <a:off x="685800" y="1020762"/>
            <a:ext cx="2819400" cy="52276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Functional Requirements</a:t>
            </a:r>
            <a:endParaRPr lang="en-US" sz="1800" dirty="0">
              <a:solidFill>
                <a:schemeClr val="tx1"/>
              </a:solidFill>
              <a:effectLst/>
              <a:latin typeface="Aptos" panose="020B0004020202020204" pitchFamily="34" charset="0"/>
              <a:ea typeface="Times New Roman" panose="02020603050405020304" pitchFamily="18" charset="0"/>
              <a:cs typeface="Iskoola Pota" panose="020B0502040204020203" pitchFamily="34" charset="0"/>
            </a:endParaRPr>
          </a:p>
          <a:p>
            <a:pPr marL="285750" indent="-28575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Integration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User Interface</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Predictive Model</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Data Security</a:t>
            </a:r>
          </a:p>
          <a:p>
            <a:pPr marL="285750" indent="-285750">
              <a:buSzPct val="120000"/>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Pattern Recognition</a:t>
            </a:r>
          </a:p>
          <a:p>
            <a:pPr>
              <a:buSzPct val="120000"/>
            </a:pPr>
            <a:endParaRPr lang="en-US" sz="1800" dirty="0"/>
          </a:p>
        </p:txBody>
      </p:sp>
      <p:sp>
        <p:nvSpPr>
          <p:cNvPr id="11" name="Rectangle: Rounded Corners 10">
            <a:extLst>
              <a:ext uri="{FF2B5EF4-FFF2-40B4-BE49-F238E27FC236}">
                <a16:creationId xmlns:a16="http://schemas.microsoft.com/office/drawing/2014/main" id="{09953966-D28B-4CDF-A307-3B36A95E180E}"/>
              </a:ext>
            </a:extLst>
          </p:cNvPr>
          <p:cNvSpPr/>
          <p:nvPr/>
        </p:nvSpPr>
        <p:spPr>
          <a:xfrm>
            <a:off x="4686300" y="1112836"/>
            <a:ext cx="2819400" cy="5227638"/>
          </a:xfrm>
          <a:prstGeom prst="roundRect">
            <a:avLst/>
          </a:prstGeom>
          <a:solidFill>
            <a:schemeClr val="accent2">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Non-Functional Requirements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Privacy and Security</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Usability</a:t>
            </a:r>
          </a:p>
          <a:p>
            <a:pPr marL="342900" lvl="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Quick Response Time</a:t>
            </a: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Integrity</a:t>
            </a:r>
          </a:p>
          <a:p>
            <a:pPr marL="457200">
              <a:lnSpc>
                <a:spcPct val="116000"/>
              </a:lnSpc>
              <a:spcAft>
                <a:spcPts val="800"/>
              </a:spcAft>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DFB6E5B5-DA59-441D-C744-B832A0FE4C5A}"/>
              </a:ext>
            </a:extLst>
          </p:cNvPr>
          <p:cNvSpPr/>
          <p:nvPr/>
        </p:nvSpPr>
        <p:spPr>
          <a:xfrm>
            <a:off x="8686800" y="1112836"/>
            <a:ext cx="2819400" cy="5227638"/>
          </a:xfrm>
          <a:prstGeom prst="roundRect">
            <a:avLst/>
          </a:prstGeom>
          <a:solidFill>
            <a:schemeClr val="accent2">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a:lnSpc>
                <a:spcPct val="116000"/>
              </a:lnSpc>
              <a:spcAft>
                <a:spcPts val="800"/>
              </a:spcAft>
            </a:pPr>
            <a:r>
              <a:rPr lang="en-US" sz="2400" b="1"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Software Requirements</a:t>
            </a:r>
            <a:endParaRPr lang="en-US" sz="1800" dirty="0">
              <a:effectLst/>
              <a:latin typeface="Aptos" panose="020B0004020202020204" pitchFamily="34" charset="0"/>
              <a:ea typeface="Times New Roman" panose="02020603050405020304" pitchFamily="18" charset="0"/>
              <a:cs typeface="Iskoola Pota" panose="020B0502040204020203" pitchFamily="34" charset="0"/>
            </a:endParaRPr>
          </a:p>
          <a:p>
            <a:pPr marL="342900" lvl="0" indent="-342900">
              <a:lnSpc>
                <a:spcPct val="116000"/>
              </a:lnSpc>
              <a:buFont typeface="Wingdings" panose="05000000000000000000" pitchFamily="2" charset="2"/>
              <a:buChar char="§"/>
            </a:pPr>
            <a:r>
              <a:rPr lang="en-US" sz="18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Python.org</a:t>
            </a:r>
          </a:p>
          <a:p>
            <a:pPr marL="342900" lvl="0" indent="-342900">
              <a:lnSpc>
                <a:spcPct val="116000"/>
              </a:lnSpc>
              <a:buFont typeface="Wingdings" panose="05000000000000000000" pitchFamily="2" charset="2"/>
              <a:buChar char="§"/>
            </a:pP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Pandas</a:t>
            </a:r>
          </a:p>
          <a:p>
            <a:pPr marL="342900" indent="-342900">
              <a:lnSpc>
                <a:spcPct val="116000"/>
              </a:lnSpc>
              <a:buFont typeface="Wingdings" panose="05000000000000000000" pitchFamily="2" charset="2"/>
              <a:buChar char="§"/>
            </a:pP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PyTorch</a:t>
            </a:r>
            <a:endPar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cs typeface="Times New Roman" panose="02020603050405020304" pitchFamily="18" charset="0"/>
              </a:rPr>
              <a:t>Computer Vision</a:t>
            </a:r>
          </a:p>
          <a:p>
            <a:pPr marL="342900" indent="-342900">
              <a:lnSpc>
                <a:spcPct val="116000"/>
              </a:lnSpc>
              <a:buFont typeface="Wingdings" panose="05000000000000000000" pitchFamily="2" charset="2"/>
              <a:buChar char="§"/>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Flutter</a:t>
            </a:r>
          </a:p>
          <a:p>
            <a:pPr marL="342900" indent="-342900">
              <a:lnSpc>
                <a:spcPct val="116000"/>
              </a:lnSpc>
              <a:buFont typeface="Wingdings" panose="05000000000000000000" pitchFamily="2" charset="2"/>
              <a:buChar char="§"/>
            </a:pPr>
            <a:r>
              <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VS Code</a:t>
            </a:r>
          </a:p>
        </p:txBody>
      </p:sp>
    </p:spTree>
    <p:extLst>
      <p:ext uri="{BB962C8B-B14F-4D97-AF65-F5344CB8AC3E}">
        <p14:creationId xmlns:p14="http://schemas.microsoft.com/office/powerpoint/2010/main" val="2928189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20272" y="18115"/>
            <a:ext cx="11684000" cy="792162"/>
          </a:xfrm>
        </p:spPr>
        <p:txBody>
          <a:bodyPr>
            <a:noAutofit/>
          </a:bodyPr>
          <a:lstStyle/>
          <a:p>
            <a:pPr>
              <a:lnSpc>
                <a:spcPct val="116000"/>
              </a:lnSpc>
              <a:spcAft>
                <a:spcPts val="800"/>
              </a:spcAft>
            </a:pPr>
            <a:r>
              <a:rPr lang="en-US" sz="4000" b="1" dirty="0">
                <a:effectLst/>
                <a:latin typeface="Cambria Math" panose="02040503050406030204" pitchFamily="18" charset="0"/>
                <a:ea typeface="Cambria Math" panose="02040503050406030204" pitchFamily="18" charset="0"/>
                <a:cs typeface="Times New Roman" panose="02020603050405020304" pitchFamily="18" charset="0"/>
              </a:rPr>
              <a:t>Work breakdown structure (WBS)</a:t>
            </a:r>
            <a:endParaRPr lang="en-US" sz="4000" dirty="0">
              <a:effectLst/>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6" name="Rectangle 5">
            <a:extLst>
              <a:ext uri="{FF2B5EF4-FFF2-40B4-BE49-F238E27FC236}">
                <a16:creationId xmlns:a16="http://schemas.microsoft.com/office/drawing/2014/main" id="{31CD6500-46D8-946F-2501-DA37CC55294B}"/>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0027B7D-0A12-2A89-9E82-EC64A74277A0}"/>
              </a:ext>
            </a:extLst>
          </p:cNvPr>
          <p:cNvGrpSpPr/>
          <p:nvPr/>
        </p:nvGrpSpPr>
        <p:grpSpPr>
          <a:xfrm>
            <a:off x="152400" y="948388"/>
            <a:ext cx="11612955" cy="5544486"/>
            <a:chOff x="294941" y="1322075"/>
            <a:chExt cx="11867542" cy="5485587"/>
          </a:xfrm>
        </p:grpSpPr>
        <p:sp>
          <p:nvSpPr>
            <p:cNvPr id="45" name="Rectangle: Rounded Corners 44">
              <a:extLst>
                <a:ext uri="{FF2B5EF4-FFF2-40B4-BE49-F238E27FC236}">
                  <a16:creationId xmlns:a16="http://schemas.microsoft.com/office/drawing/2014/main" id="{10349373-498A-BDF0-A344-84C50B98A948}"/>
                </a:ext>
              </a:extLst>
            </p:cNvPr>
            <p:cNvSpPr/>
            <p:nvPr/>
          </p:nvSpPr>
          <p:spPr>
            <a:xfrm>
              <a:off x="1693991" y="1322075"/>
              <a:ext cx="9766159" cy="441747"/>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Identify and analyze</a:t>
              </a: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 the young adult's mental health status using social media behavioral patterns</a:t>
              </a:r>
            </a:p>
            <a:p>
              <a:pPr algn="ctr"/>
              <a:endParaRPr lang="en-GB" sz="1050" dirty="0">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5AD8890C-997D-5CBA-8008-6FE64B107345}"/>
                </a:ext>
              </a:extLst>
            </p:cNvPr>
            <p:cNvSpPr/>
            <p:nvPr/>
          </p:nvSpPr>
          <p:spPr>
            <a:xfrm>
              <a:off x="294941" y="2399498"/>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Initiation</a:t>
              </a:r>
            </a:p>
          </p:txBody>
        </p:sp>
        <p:sp>
          <p:nvSpPr>
            <p:cNvPr id="47" name="Rectangle: Rounded Corners 46">
              <a:extLst>
                <a:ext uri="{FF2B5EF4-FFF2-40B4-BE49-F238E27FC236}">
                  <a16:creationId xmlns:a16="http://schemas.microsoft.com/office/drawing/2014/main" id="{10B62685-1BDC-B600-28DF-0E2DB16982B0}"/>
                </a:ext>
              </a:extLst>
            </p:cNvPr>
            <p:cNvSpPr/>
            <p:nvPr/>
          </p:nvSpPr>
          <p:spPr>
            <a:xfrm>
              <a:off x="10039832" y="2395211"/>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Close out</a:t>
              </a:r>
            </a:p>
          </p:txBody>
        </p:sp>
        <p:sp>
          <p:nvSpPr>
            <p:cNvPr id="48" name="Rectangle: Rounded Corners 47">
              <a:extLst>
                <a:ext uri="{FF2B5EF4-FFF2-40B4-BE49-F238E27FC236}">
                  <a16:creationId xmlns:a16="http://schemas.microsoft.com/office/drawing/2014/main" id="{8747B20A-984C-79F0-C8AD-C0B19772AD83}"/>
                </a:ext>
              </a:extLst>
            </p:cNvPr>
            <p:cNvSpPr/>
            <p:nvPr/>
          </p:nvSpPr>
          <p:spPr>
            <a:xfrm>
              <a:off x="7496962" y="2395211"/>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Implementation</a:t>
              </a:r>
            </a:p>
          </p:txBody>
        </p:sp>
        <p:sp>
          <p:nvSpPr>
            <p:cNvPr id="49" name="Rectangle: Rounded Corners 48">
              <a:extLst>
                <a:ext uri="{FF2B5EF4-FFF2-40B4-BE49-F238E27FC236}">
                  <a16:creationId xmlns:a16="http://schemas.microsoft.com/office/drawing/2014/main" id="{333BE956-BCDE-E5FB-FEA6-94DC65D06773}"/>
                </a:ext>
              </a:extLst>
            </p:cNvPr>
            <p:cNvSpPr/>
            <p:nvPr/>
          </p:nvSpPr>
          <p:spPr>
            <a:xfrm>
              <a:off x="5094452" y="2394434"/>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a:t>
              </a:r>
            </a:p>
          </p:txBody>
        </p:sp>
        <p:sp>
          <p:nvSpPr>
            <p:cNvPr id="50" name="Rectangle: Rounded Corners 49">
              <a:extLst>
                <a:ext uri="{FF2B5EF4-FFF2-40B4-BE49-F238E27FC236}">
                  <a16:creationId xmlns:a16="http://schemas.microsoft.com/office/drawing/2014/main" id="{55488AE8-B8D9-B070-E538-24376A918E79}"/>
                </a:ext>
              </a:extLst>
            </p:cNvPr>
            <p:cNvSpPr/>
            <p:nvPr/>
          </p:nvSpPr>
          <p:spPr>
            <a:xfrm>
              <a:off x="2643610" y="2394434"/>
              <a:ext cx="1554480" cy="365760"/>
            </a:xfrm>
            <a:prstGeom prst="roundRect">
              <a:avLst/>
            </a:prstGeom>
            <a:solidFill>
              <a:srgbClr val="22BF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Planning</a:t>
              </a:r>
            </a:p>
          </p:txBody>
        </p:sp>
        <p:sp>
          <p:nvSpPr>
            <p:cNvPr id="51" name="Rectangle: Rounded Corners 50">
              <a:extLst>
                <a:ext uri="{FF2B5EF4-FFF2-40B4-BE49-F238E27FC236}">
                  <a16:creationId xmlns:a16="http://schemas.microsoft.com/office/drawing/2014/main" id="{5ADF47CA-7E55-52E1-9BF7-102CA9ABCF00}"/>
                </a:ext>
              </a:extLst>
            </p:cNvPr>
            <p:cNvSpPr/>
            <p:nvPr/>
          </p:nvSpPr>
          <p:spPr>
            <a:xfrm>
              <a:off x="772805" y="305867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charter</a:t>
              </a:r>
            </a:p>
          </p:txBody>
        </p:sp>
        <p:sp>
          <p:nvSpPr>
            <p:cNvPr id="52" name="Rectangle: Rounded Corners 51">
              <a:extLst>
                <a:ext uri="{FF2B5EF4-FFF2-40B4-BE49-F238E27FC236}">
                  <a16:creationId xmlns:a16="http://schemas.microsoft.com/office/drawing/2014/main" id="{054F16DC-F28B-C1F9-2F7D-CA4041B9E07A}"/>
                </a:ext>
              </a:extLst>
            </p:cNvPr>
            <p:cNvSpPr/>
            <p:nvPr/>
          </p:nvSpPr>
          <p:spPr>
            <a:xfrm>
              <a:off x="783811" y="391110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project proposal</a:t>
              </a:r>
            </a:p>
          </p:txBody>
        </p:sp>
        <p:sp>
          <p:nvSpPr>
            <p:cNvPr id="53" name="Rectangle: Rounded Corners 52">
              <a:extLst>
                <a:ext uri="{FF2B5EF4-FFF2-40B4-BE49-F238E27FC236}">
                  <a16:creationId xmlns:a16="http://schemas.microsoft.com/office/drawing/2014/main" id="{0D9F29DC-7E9B-D03E-52AA-C9D0D260CF65}"/>
                </a:ext>
              </a:extLst>
            </p:cNvPr>
            <p:cNvSpPr/>
            <p:nvPr/>
          </p:nvSpPr>
          <p:spPr>
            <a:xfrm>
              <a:off x="8051840" y="522544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evaluation</a:t>
              </a:r>
            </a:p>
          </p:txBody>
        </p:sp>
        <p:sp>
          <p:nvSpPr>
            <p:cNvPr id="54" name="Rectangle: Rounded Corners 53">
              <a:extLst>
                <a:ext uri="{FF2B5EF4-FFF2-40B4-BE49-F238E27FC236}">
                  <a16:creationId xmlns:a16="http://schemas.microsoft.com/office/drawing/2014/main" id="{22B71F7E-7043-CB3E-C4EF-CC5F87E9A590}"/>
                </a:ext>
              </a:extLst>
            </p:cNvPr>
            <p:cNvSpPr/>
            <p:nvPr/>
          </p:nvSpPr>
          <p:spPr>
            <a:xfrm>
              <a:off x="8051840" y="4681420"/>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training</a:t>
              </a:r>
            </a:p>
          </p:txBody>
        </p:sp>
        <p:sp>
          <p:nvSpPr>
            <p:cNvPr id="55" name="Rectangle: Rounded Corners 54">
              <a:extLst>
                <a:ext uri="{FF2B5EF4-FFF2-40B4-BE49-F238E27FC236}">
                  <a16:creationId xmlns:a16="http://schemas.microsoft.com/office/drawing/2014/main" id="{3ACA2A2F-D940-C40F-4E12-EEABF1E70788}"/>
                </a:ext>
              </a:extLst>
            </p:cNvPr>
            <p:cNvSpPr/>
            <p:nvPr/>
          </p:nvSpPr>
          <p:spPr>
            <a:xfrm>
              <a:off x="8051840" y="4153881"/>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Model selection</a:t>
              </a:r>
            </a:p>
          </p:txBody>
        </p:sp>
        <p:sp>
          <p:nvSpPr>
            <p:cNvPr id="56" name="Rectangle: Rounded Corners 55">
              <a:extLst>
                <a:ext uri="{FF2B5EF4-FFF2-40B4-BE49-F238E27FC236}">
                  <a16:creationId xmlns:a16="http://schemas.microsoft.com/office/drawing/2014/main" id="{6FB9FC3E-75FB-2B76-86C0-3FF152B7E2C3}"/>
                </a:ext>
              </a:extLst>
            </p:cNvPr>
            <p:cNvSpPr/>
            <p:nvPr/>
          </p:nvSpPr>
          <p:spPr>
            <a:xfrm>
              <a:off x="8055580" y="361287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Feature engineering</a:t>
              </a:r>
            </a:p>
          </p:txBody>
        </p:sp>
        <p:sp>
          <p:nvSpPr>
            <p:cNvPr id="57" name="Rectangle: Rounded Corners 56">
              <a:extLst>
                <a:ext uri="{FF2B5EF4-FFF2-40B4-BE49-F238E27FC236}">
                  <a16:creationId xmlns:a16="http://schemas.microsoft.com/office/drawing/2014/main" id="{4D39A21A-BF7C-A9A0-4A0B-F793DA7DBE45}"/>
                </a:ext>
              </a:extLst>
            </p:cNvPr>
            <p:cNvSpPr/>
            <p:nvPr/>
          </p:nvSpPr>
          <p:spPr>
            <a:xfrm>
              <a:off x="8071881" y="305553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Data processing</a:t>
              </a:r>
            </a:p>
          </p:txBody>
        </p:sp>
        <p:sp>
          <p:nvSpPr>
            <p:cNvPr id="58" name="Rectangle: Rounded Corners 57">
              <a:extLst>
                <a:ext uri="{FF2B5EF4-FFF2-40B4-BE49-F238E27FC236}">
                  <a16:creationId xmlns:a16="http://schemas.microsoft.com/office/drawing/2014/main" id="{7FFEC014-7B3D-8D23-562C-8292B652927C}"/>
                </a:ext>
              </a:extLst>
            </p:cNvPr>
            <p:cNvSpPr/>
            <p:nvPr/>
          </p:nvSpPr>
          <p:spPr>
            <a:xfrm>
              <a:off x="5576572" y="5250614"/>
              <a:ext cx="1825614" cy="70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Design wireframes for mobile application</a:t>
              </a:r>
            </a:p>
          </p:txBody>
        </p:sp>
        <p:sp>
          <p:nvSpPr>
            <p:cNvPr id="59" name="Rectangle: Rounded Corners 58">
              <a:extLst>
                <a:ext uri="{FF2B5EF4-FFF2-40B4-BE49-F238E27FC236}">
                  <a16:creationId xmlns:a16="http://schemas.microsoft.com/office/drawing/2014/main" id="{D44F7467-FCAD-4E2B-5953-2DFF07C84B2F}"/>
                </a:ext>
              </a:extLst>
            </p:cNvPr>
            <p:cNvSpPr/>
            <p:nvPr/>
          </p:nvSpPr>
          <p:spPr>
            <a:xfrm>
              <a:off x="5578660" y="4580394"/>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sequence diagram</a:t>
              </a:r>
            </a:p>
          </p:txBody>
        </p:sp>
        <p:sp>
          <p:nvSpPr>
            <p:cNvPr id="60" name="Rectangle: Rounded Corners 59">
              <a:extLst>
                <a:ext uri="{FF2B5EF4-FFF2-40B4-BE49-F238E27FC236}">
                  <a16:creationId xmlns:a16="http://schemas.microsoft.com/office/drawing/2014/main" id="{E96A1899-8D4E-4890-4CEA-D09B7202F9F6}"/>
                </a:ext>
              </a:extLst>
            </p:cNvPr>
            <p:cNvSpPr/>
            <p:nvPr/>
          </p:nvSpPr>
          <p:spPr>
            <a:xfrm>
              <a:off x="5610417" y="3825927"/>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ER diagram</a:t>
              </a:r>
            </a:p>
          </p:txBody>
        </p:sp>
        <p:sp>
          <p:nvSpPr>
            <p:cNvPr id="61" name="Rectangle: Rounded Corners 60">
              <a:extLst>
                <a:ext uri="{FF2B5EF4-FFF2-40B4-BE49-F238E27FC236}">
                  <a16:creationId xmlns:a16="http://schemas.microsoft.com/office/drawing/2014/main" id="{82F6594B-BB38-CABE-2E67-44D87431E2BD}"/>
                </a:ext>
              </a:extLst>
            </p:cNvPr>
            <p:cNvSpPr/>
            <p:nvPr/>
          </p:nvSpPr>
          <p:spPr>
            <a:xfrm>
              <a:off x="5589957" y="3037034"/>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Create use case diagram</a:t>
              </a:r>
            </a:p>
          </p:txBody>
        </p:sp>
        <p:sp>
          <p:nvSpPr>
            <p:cNvPr id="62" name="Rectangle: Rounded Corners 61">
              <a:extLst>
                <a:ext uri="{FF2B5EF4-FFF2-40B4-BE49-F238E27FC236}">
                  <a16:creationId xmlns:a16="http://schemas.microsoft.com/office/drawing/2014/main" id="{31FB192D-2CDD-A3B4-6864-6A58CFD4033C}"/>
                </a:ext>
              </a:extLst>
            </p:cNvPr>
            <p:cNvSpPr/>
            <p:nvPr/>
          </p:nvSpPr>
          <p:spPr>
            <a:xfrm>
              <a:off x="8059991" y="6350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Error fixing</a:t>
              </a:r>
            </a:p>
          </p:txBody>
        </p:sp>
        <p:sp>
          <p:nvSpPr>
            <p:cNvPr id="63" name="Rectangle: Rounded Corners 62">
              <a:extLst>
                <a:ext uri="{FF2B5EF4-FFF2-40B4-BE49-F238E27FC236}">
                  <a16:creationId xmlns:a16="http://schemas.microsoft.com/office/drawing/2014/main" id="{64E8D4FA-9FF5-CBBA-0398-AEFB0B4D5FA2}"/>
                </a:ext>
              </a:extLst>
            </p:cNvPr>
            <p:cNvSpPr/>
            <p:nvPr/>
          </p:nvSpPr>
          <p:spPr>
            <a:xfrm>
              <a:off x="10516563" y="4701099"/>
              <a:ext cx="164592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Deploy  the web application</a:t>
              </a:r>
            </a:p>
          </p:txBody>
        </p:sp>
        <p:sp>
          <p:nvSpPr>
            <p:cNvPr id="64" name="Rectangle: Rounded Corners 63">
              <a:extLst>
                <a:ext uri="{FF2B5EF4-FFF2-40B4-BE49-F238E27FC236}">
                  <a16:creationId xmlns:a16="http://schemas.microsoft.com/office/drawing/2014/main" id="{B08A6ABB-FF91-7F7A-7F11-0BDB618D3166}"/>
                </a:ext>
              </a:extLst>
            </p:cNvPr>
            <p:cNvSpPr/>
            <p:nvPr/>
          </p:nvSpPr>
          <p:spPr>
            <a:xfrm>
              <a:off x="10540552" y="390579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Final presentation</a:t>
              </a:r>
            </a:p>
          </p:txBody>
        </p:sp>
        <p:sp>
          <p:nvSpPr>
            <p:cNvPr id="65" name="Rectangle: Rounded Corners 64">
              <a:extLst>
                <a:ext uri="{FF2B5EF4-FFF2-40B4-BE49-F238E27FC236}">
                  <a16:creationId xmlns:a16="http://schemas.microsoft.com/office/drawing/2014/main" id="{6F268C57-6236-C7B3-77BA-329D4FE63515}"/>
                </a:ext>
              </a:extLst>
            </p:cNvPr>
            <p:cNvSpPr/>
            <p:nvPr/>
          </p:nvSpPr>
          <p:spPr>
            <a:xfrm>
              <a:off x="10516921" y="3011462"/>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Publish research paper</a:t>
              </a:r>
            </a:p>
          </p:txBody>
        </p:sp>
        <p:sp>
          <p:nvSpPr>
            <p:cNvPr id="66" name="Rectangle: Rounded Corners 65">
              <a:extLst>
                <a:ext uri="{FF2B5EF4-FFF2-40B4-BE49-F238E27FC236}">
                  <a16:creationId xmlns:a16="http://schemas.microsoft.com/office/drawing/2014/main" id="{8B7AA8FC-6FD0-C1AA-DA2F-2E5EC420E5F2}"/>
                </a:ext>
              </a:extLst>
            </p:cNvPr>
            <p:cNvSpPr/>
            <p:nvPr/>
          </p:nvSpPr>
          <p:spPr>
            <a:xfrm>
              <a:off x="3190625" y="4544446"/>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Collect required data</a:t>
              </a:r>
            </a:p>
          </p:txBody>
        </p:sp>
        <p:sp>
          <p:nvSpPr>
            <p:cNvPr id="67" name="Rectangle: Rounded Corners 66">
              <a:extLst>
                <a:ext uri="{FF2B5EF4-FFF2-40B4-BE49-F238E27FC236}">
                  <a16:creationId xmlns:a16="http://schemas.microsoft.com/office/drawing/2014/main" id="{5AC24BAD-27FA-EEE7-DC20-514625C708EB}"/>
                </a:ext>
              </a:extLst>
            </p:cNvPr>
            <p:cNvSpPr/>
            <p:nvPr/>
          </p:nvSpPr>
          <p:spPr>
            <a:xfrm>
              <a:off x="3187728" y="3831175"/>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Feasibility Study</a:t>
              </a:r>
            </a:p>
          </p:txBody>
        </p:sp>
        <p:sp>
          <p:nvSpPr>
            <p:cNvPr id="68" name="Rectangle: Rounded Corners 67">
              <a:extLst>
                <a:ext uri="{FF2B5EF4-FFF2-40B4-BE49-F238E27FC236}">
                  <a16:creationId xmlns:a16="http://schemas.microsoft.com/office/drawing/2014/main" id="{A4272751-EF19-28F0-55EA-461EC28F42DD}"/>
                </a:ext>
              </a:extLst>
            </p:cNvPr>
            <p:cNvSpPr/>
            <p:nvPr/>
          </p:nvSpPr>
          <p:spPr>
            <a:xfrm>
              <a:off x="3190156" y="2989279"/>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Requirement analysis</a:t>
              </a:r>
            </a:p>
          </p:txBody>
        </p:sp>
        <p:sp>
          <p:nvSpPr>
            <p:cNvPr id="69" name="Rectangle: Rounded Corners 68">
              <a:extLst>
                <a:ext uri="{FF2B5EF4-FFF2-40B4-BE49-F238E27FC236}">
                  <a16:creationId xmlns:a16="http://schemas.microsoft.com/office/drawing/2014/main" id="{06966D7A-318A-72FD-9692-4898A99365E7}"/>
                </a:ext>
              </a:extLst>
            </p:cNvPr>
            <p:cNvSpPr/>
            <p:nvPr/>
          </p:nvSpPr>
          <p:spPr>
            <a:xfrm>
              <a:off x="8052412" y="5785773"/>
              <a:ext cx="14630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latin typeface="Times New Roman" panose="02020603050405020304" pitchFamily="18" charset="0"/>
                  <a:cs typeface="Times New Roman" panose="02020603050405020304" pitchFamily="18" charset="0"/>
                </a:rPr>
                <a:t>User Interface development</a:t>
              </a:r>
            </a:p>
          </p:txBody>
        </p:sp>
        <p:cxnSp>
          <p:nvCxnSpPr>
            <p:cNvPr id="70" name="Straight Connector 69">
              <a:extLst>
                <a:ext uri="{FF2B5EF4-FFF2-40B4-BE49-F238E27FC236}">
                  <a16:creationId xmlns:a16="http://schemas.microsoft.com/office/drawing/2014/main" id="{BA20A790-31AF-D3E0-94CC-24AE12000A67}"/>
                </a:ext>
              </a:extLst>
            </p:cNvPr>
            <p:cNvCxnSpPr/>
            <p:nvPr/>
          </p:nvCxnSpPr>
          <p:spPr>
            <a:xfrm>
              <a:off x="426335" y="2742676"/>
              <a:ext cx="0" cy="1371600"/>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DFB6017A-83A1-20D2-2E97-2E4982027EF3}"/>
                </a:ext>
              </a:extLst>
            </p:cNvPr>
            <p:cNvCxnSpPr/>
            <p:nvPr/>
          </p:nvCxnSpPr>
          <p:spPr>
            <a:xfrm flipH="1">
              <a:off x="2793359" y="2747065"/>
              <a:ext cx="213" cy="210312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5417A94-0FF0-9FE1-5F47-630115561BE6}"/>
                </a:ext>
              </a:extLst>
            </p:cNvPr>
            <p:cNvCxnSpPr/>
            <p:nvPr/>
          </p:nvCxnSpPr>
          <p:spPr>
            <a:xfrm flipH="1">
              <a:off x="5232724" y="2763856"/>
              <a:ext cx="53" cy="283464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D690B6D3-CC8F-23A7-6F22-AAB05B2D69F4}"/>
                </a:ext>
              </a:extLst>
            </p:cNvPr>
            <p:cNvCxnSpPr/>
            <p:nvPr/>
          </p:nvCxnSpPr>
          <p:spPr>
            <a:xfrm flipH="1">
              <a:off x="7642781" y="2751762"/>
              <a:ext cx="128" cy="374904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559128B8-B26C-4317-1CBA-830A082A8440}"/>
                </a:ext>
              </a:extLst>
            </p:cNvPr>
            <p:cNvCxnSpPr/>
            <p:nvPr/>
          </p:nvCxnSpPr>
          <p:spPr>
            <a:xfrm>
              <a:off x="10137989" y="2799462"/>
              <a:ext cx="3609" cy="219456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21179F52-F914-5F23-E34E-87B8CB67E818}"/>
                </a:ext>
              </a:extLst>
            </p:cNvPr>
            <p:cNvCxnSpPr/>
            <p:nvPr/>
          </p:nvCxnSpPr>
          <p:spPr>
            <a:xfrm>
              <a:off x="419848"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F8332E43-F33A-B225-B760-0DDB43C58BDD}"/>
                </a:ext>
              </a:extLst>
            </p:cNvPr>
            <p:cNvCxnSpPr/>
            <p:nvPr/>
          </p:nvCxnSpPr>
          <p:spPr>
            <a:xfrm>
              <a:off x="429475" y="410050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BB205D7B-2A8B-FA70-9AB9-39FDE3EBE52B}"/>
                </a:ext>
              </a:extLst>
            </p:cNvPr>
            <p:cNvCxnSpPr/>
            <p:nvPr/>
          </p:nvCxnSpPr>
          <p:spPr>
            <a:xfrm>
              <a:off x="2819649" y="324809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5011ED72-A44A-BF00-5EEF-B6BE6375A2A8}"/>
                </a:ext>
              </a:extLst>
            </p:cNvPr>
            <p:cNvCxnSpPr/>
            <p:nvPr/>
          </p:nvCxnSpPr>
          <p:spPr>
            <a:xfrm>
              <a:off x="28196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EEDC4562-8B4B-16A3-C2C4-A418412AA902}"/>
                </a:ext>
              </a:extLst>
            </p:cNvPr>
            <p:cNvCxnSpPr/>
            <p:nvPr/>
          </p:nvCxnSpPr>
          <p:spPr>
            <a:xfrm>
              <a:off x="2795772" y="484878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439356F4-38B0-97DE-BA58-E79CEEAD75F1}"/>
                </a:ext>
              </a:extLst>
            </p:cNvPr>
            <p:cNvCxnSpPr/>
            <p:nvPr/>
          </p:nvCxnSpPr>
          <p:spPr>
            <a:xfrm>
              <a:off x="5235864" y="33323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1456F199-83CC-9E3D-03F8-A04DE279FE3A}"/>
                </a:ext>
              </a:extLst>
            </p:cNvPr>
            <p:cNvCxnSpPr/>
            <p:nvPr/>
          </p:nvCxnSpPr>
          <p:spPr>
            <a:xfrm>
              <a:off x="7651117" y="3306326"/>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C7E7752C-ED07-963B-EA4B-9F96C723BAB7}"/>
                </a:ext>
              </a:extLst>
            </p:cNvPr>
            <p:cNvCxnSpPr/>
            <p:nvPr/>
          </p:nvCxnSpPr>
          <p:spPr>
            <a:xfrm>
              <a:off x="7634695" y="38786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3" name="Straight Arrow Connector 82">
              <a:extLst>
                <a:ext uri="{FF2B5EF4-FFF2-40B4-BE49-F238E27FC236}">
                  <a16:creationId xmlns:a16="http://schemas.microsoft.com/office/drawing/2014/main" id="{C3C87217-A42A-6C77-EF22-12AD25D48406}"/>
                </a:ext>
              </a:extLst>
            </p:cNvPr>
            <p:cNvCxnSpPr/>
            <p:nvPr/>
          </p:nvCxnSpPr>
          <p:spPr>
            <a:xfrm>
              <a:off x="5229349" y="5598162"/>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Straight Arrow Connector 83">
              <a:extLst>
                <a:ext uri="{FF2B5EF4-FFF2-40B4-BE49-F238E27FC236}">
                  <a16:creationId xmlns:a16="http://schemas.microsoft.com/office/drawing/2014/main" id="{F63FF453-1BE9-48CB-293B-89BFDD659F51}"/>
                </a:ext>
              </a:extLst>
            </p:cNvPr>
            <p:cNvCxnSpPr/>
            <p:nvPr/>
          </p:nvCxnSpPr>
          <p:spPr>
            <a:xfrm>
              <a:off x="5209331" y="4968738"/>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7206798F-285E-D734-D726-ADC08C21050F}"/>
                </a:ext>
              </a:extLst>
            </p:cNvPr>
            <p:cNvCxnSpPr/>
            <p:nvPr/>
          </p:nvCxnSpPr>
          <p:spPr>
            <a:xfrm>
              <a:off x="5229349" y="40513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A8D002C1-D6ED-4171-DB8F-602348CE051E}"/>
                </a:ext>
              </a:extLst>
            </p:cNvPr>
            <p:cNvCxnSpPr/>
            <p:nvPr/>
          </p:nvCxnSpPr>
          <p:spPr>
            <a:xfrm>
              <a:off x="7651117" y="604082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0E294317-5D84-FA0B-B7E9-FD0DC5744063}"/>
                </a:ext>
              </a:extLst>
            </p:cNvPr>
            <p:cNvCxnSpPr/>
            <p:nvPr/>
          </p:nvCxnSpPr>
          <p:spPr>
            <a:xfrm>
              <a:off x="7635924" y="5434719"/>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C2E69C2A-E744-D85D-5547-8EF22CB6FC75}"/>
                </a:ext>
              </a:extLst>
            </p:cNvPr>
            <p:cNvCxnSpPr/>
            <p:nvPr/>
          </p:nvCxnSpPr>
          <p:spPr>
            <a:xfrm>
              <a:off x="7634695" y="488248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B90716FD-57B7-58D6-D790-11B15BBB0D7E}"/>
                </a:ext>
              </a:extLst>
            </p:cNvPr>
            <p:cNvCxnSpPr/>
            <p:nvPr/>
          </p:nvCxnSpPr>
          <p:spPr>
            <a:xfrm>
              <a:off x="7649868" y="441590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127742FC-E337-FCDD-0313-4AE93F066AFE}"/>
                </a:ext>
              </a:extLst>
            </p:cNvPr>
            <p:cNvCxnSpPr/>
            <p:nvPr/>
          </p:nvCxnSpPr>
          <p:spPr>
            <a:xfrm>
              <a:off x="7649868" y="6500803"/>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5E20BF7F-5CE0-E7B2-E392-43754EC89CEE}"/>
                </a:ext>
              </a:extLst>
            </p:cNvPr>
            <p:cNvCxnSpPr/>
            <p:nvPr/>
          </p:nvCxnSpPr>
          <p:spPr>
            <a:xfrm>
              <a:off x="10134848" y="501256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48705462-ED58-E3C4-FED6-8DE44396E29B}"/>
                </a:ext>
              </a:extLst>
            </p:cNvPr>
            <p:cNvCxnSpPr/>
            <p:nvPr/>
          </p:nvCxnSpPr>
          <p:spPr>
            <a:xfrm>
              <a:off x="10152671" y="4212647"/>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9740220A-9395-F3CC-8F41-D0DD864F5E07}"/>
                </a:ext>
              </a:extLst>
            </p:cNvPr>
            <p:cNvCxnSpPr/>
            <p:nvPr/>
          </p:nvCxnSpPr>
          <p:spPr>
            <a:xfrm>
              <a:off x="10152671" y="3342261"/>
              <a:ext cx="33878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251B3FAD-A7D2-646D-587F-7418443FC534}"/>
                </a:ext>
              </a:extLst>
            </p:cNvPr>
            <p:cNvCxnSpPr/>
            <p:nvPr/>
          </p:nvCxnSpPr>
          <p:spPr>
            <a:xfrm>
              <a:off x="1064871" y="2047306"/>
              <a:ext cx="9988605" cy="0"/>
            </a:xfrm>
            <a:prstGeom prst="line">
              <a:avLst/>
            </a:prstGeom>
          </p:spPr>
          <p:style>
            <a:lnRef idx="3">
              <a:schemeClr val="dk1"/>
            </a:lnRef>
            <a:fillRef idx="0">
              <a:schemeClr val="dk1"/>
            </a:fillRef>
            <a:effectRef idx="2">
              <a:schemeClr val="dk1"/>
            </a:effectRef>
            <a:fontRef idx="minor">
              <a:schemeClr val="tx1"/>
            </a:fontRef>
          </p:style>
        </p:cxnSp>
        <p:cxnSp>
          <p:nvCxnSpPr>
            <p:cNvPr id="95" name="Straight Connector 94">
              <a:extLst>
                <a:ext uri="{FF2B5EF4-FFF2-40B4-BE49-F238E27FC236}">
                  <a16:creationId xmlns:a16="http://schemas.microsoft.com/office/drawing/2014/main" id="{0F2BE0CB-213D-5ECD-4FC1-763EB7FA9074}"/>
                </a:ext>
              </a:extLst>
            </p:cNvPr>
            <p:cNvCxnSpPr/>
            <p:nvPr/>
          </p:nvCxnSpPr>
          <p:spPr>
            <a:xfrm flipH="1">
              <a:off x="6240444" y="1775226"/>
              <a:ext cx="1" cy="268349"/>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A2AB057F-E52A-5369-FDAB-923FAB519890}"/>
                </a:ext>
              </a:extLst>
            </p:cNvPr>
            <p:cNvCxnSpPr/>
            <p:nvPr/>
          </p:nvCxnSpPr>
          <p:spPr>
            <a:xfrm>
              <a:off x="1064871"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9DD47D26-B5BC-6074-7583-974182F3DD11}"/>
                </a:ext>
              </a:extLst>
            </p:cNvPr>
            <p:cNvCxnSpPr/>
            <p:nvPr/>
          </p:nvCxnSpPr>
          <p:spPr>
            <a:xfrm>
              <a:off x="3406598"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Connector 97">
              <a:extLst>
                <a:ext uri="{FF2B5EF4-FFF2-40B4-BE49-F238E27FC236}">
                  <a16:creationId xmlns:a16="http://schemas.microsoft.com/office/drawing/2014/main" id="{3AFD23BA-6666-9BCB-040D-0F3C6984327F}"/>
                </a:ext>
              </a:extLst>
            </p:cNvPr>
            <p:cNvCxnSpPr/>
            <p:nvPr/>
          </p:nvCxnSpPr>
          <p:spPr>
            <a:xfrm>
              <a:off x="6240683" y="2035732"/>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72BAC18-B2F5-60C4-9446-5E6927A4D337}"/>
                </a:ext>
              </a:extLst>
            </p:cNvPr>
            <p:cNvCxnSpPr/>
            <p:nvPr/>
          </p:nvCxnSpPr>
          <p:spPr>
            <a:xfrm>
              <a:off x="8752390" y="2057796"/>
              <a:ext cx="0" cy="318062"/>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00B81110-5D86-C9C8-069A-128157BC0D50}"/>
                </a:ext>
              </a:extLst>
            </p:cNvPr>
            <p:cNvCxnSpPr/>
            <p:nvPr/>
          </p:nvCxnSpPr>
          <p:spPr>
            <a:xfrm>
              <a:off x="11053476" y="2057796"/>
              <a:ext cx="0" cy="318062"/>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176663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198617" y="10340"/>
            <a:ext cx="11684000" cy="792162"/>
          </a:xfrm>
        </p:spPr>
        <p:txBody>
          <a:bodyPr>
            <a:normAutofit/>
          </a:bodyPr>
          <a:lstStyle/>
          <a:p>
            <a:r>
              <a:rPr lang="en-US" sz="4000" b="1" dirty="0">
                <a:latin typeface="Cambria Math" panose="02040503050406030204" pitchFamily="18" charset="0"/>
                <a:ea typeface="Cambria Math" panose="02040503050406030204" pitchFamily="18" charset="0"/>
                <a:cs typeface="Times New Roman" panose="02020603050405020304" pitchFamily="18" charset="0"/>
              </a:rPr>
              <a:t>Gantt Chart</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pic>
        <p:nvPicPr>
          <p:cNvPr id="7" name="Picture 6">
            <a:extLst>
              <a:ext uri="{FF2B5EF4-FFF2-40B4-BE49-F238E27FC236}">
                <a16:creationId xmlns:a16="http://schemas.microsoft.com/office/drawing/2014/main" id="{3C4A8DC8-C99E-B524-EF13-A658A5F132A1}"/>
              </a:ext>
            </a:extLst>
          </p:cNvPr>
          <p:cNvPicPr>
            <a:picLocks noChangeAspect="1"/>
          </p:cNvPicPr>
          <p:nvPr/>
        </p:nvPicPr>
        <p:blipFill rotWithShape="1">
          <a:blip r:embed="rId2"/>
          <a:srcRect r="-138" b="243"/>
          <a:stretch/>
        </p:blipFill>
        <p:spPr>
          <a:xfrm>
            <a:off x="227612" y="893690"/>
            <a:ext cx="11736775" cy="5070620"/>
          </a:xfrm>
          <a:prstGeom prst="rect">
            <a:avLst/>
          </a:prstGeom>
          <a:ln>
            <a:solidFill>
              <a:schemeClr val="tx1"/>
            </a:solidFill>
          </a:ln>
        </p:spPr>
      </p:pic>
    </p:spTree>
    <p:extLst>
      <p:ext uri="{BB962C8B-B14F-4D97-AF65-F5344CB8AC3E}">
        <p14:creationId xmlns:p14="http://schemas.microsoft.com/office/powerpoint/2010/main" val="1843012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References</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3E825AA3-7634-3D78-A57D-D337389058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B476CA5F-6D66-8181-9A08-55D817EA8093}"/>
              </a:ext>
            </a:extLst>
          </p:cNvPr>
          <p:cNvSpPr txBox="1">
            <a:spLocks/>
          </p:cNvSpPr>
          <p:nvPr/>
        </p:nvSpPr>
        <p:spPr>
          <a:xfrm>
            <a:off x="470958" y="1066944"/>
            <a:ext cx="11250084" cy="512784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[1] Hunt J, Eisenberg D. Mental health problems and help-seeking behavior among college students. </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J </a:t>
            </a:r>
            <a:r>
              <a:rPr lang="en-US" sz="2000" i="1" dirty="0" err="1">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Adolesc</a:t>
            </a:r>
            <a:r>
              <a:rPr lang="en-US" sz="2000" i="1"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Health.       </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2010;46(1):3–10.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2"/>
              </a:rPr>
              <a:t>PubMed</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3"/>
              </a:rPr>
              <a:t>Google Scholar</a:t>
            </a:r>
            <a:r>
              <a:rPr lang="en-US" sz="2000" dirty="0">
                <a:solidFill>
                  <a:srgbClr val="212121"/>
                </a:solidFill>
                <a:effectLst/>
                <a:latin typeface="Times New Roman" panose="02020603050405020304" pitchFamily="18" charset="0"/>
                <a:ea typeface="Cambria" panose="02040503050406030204" pitchFamily="18" charset="0"/>
                <a:cs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[2] Megan A. Moreno M.D. Feeling bad on Facebook: depression disclosure by college student on a social network site.</a:t>
            </a:r>
            <a:r>
              <a:rPr lang="en-US" sz="2000" dirty="0">
                <a:solidFill>
                  <a:srgbClr val="1C1D1E"/>
                </a:solidFill>
                <a:effectLst/>
                <a:latin typeface="Times New Roman" panose="02020603050405020304" pitchFamily="18" charset="0"/>
                <a:ea typeface="Open Sans" panose="020B0606030504020204" pitchFamily="34" charset="0"/>
                <a:cs typeface="Times New Roman" panose="02020603050405020304" pitchFamily="18" charset="0"/>
              </a:rPr>
              <a:t> 11 March 2011</a:t>
            </a: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  </a:t>
            </a:r>
            <a:r>
              <a:rPr lang="en-US" sz="2000" u="sng" dirty="0">
                <a:solidFill>
                  <a:srgbClr val="467886"/>
                </a:solidFill>
                <a:effectLst/>
                <a:latin typeface="Times New Roman" panose="02020603050405020304" pitchFamily="18" charset="0"/>
                <a:ea typeface="Cambria" panose="02040503050406030204" pitchFamily="18" charset="0"/>
                <a:cs typeface="Times New Roman" panose="02020603050405020304" pitchFamily="18" charset="0"/>
                <a:hlinkClick r:id="rId4"/>
              </a:rPr>
              <a:t>https://doi.org/10.1002/da.20805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[3]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Kross</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E., et al. (2013). Facebook Use Predicts Declines in Subjective Well-Being in Young Adults. PLOS ONE.</a:t>
            </a:r>
          </a:p>
          <a:p>
            <a:pPr marL="0" indent="0">
              <a:lnSpc>
                <a:spcPct val="107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[4]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Guntuku</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S. C., et al. (2019). Detecting Depression and Mental Illness on Social Media: An Integrative Review. Current Opinion in Behavioral Sciences.</a:t>
            </a:r>
          </a:p>
          <a:p>
            <a:pPr marL="0" indent="0">
              <a:lnSpc>
                <a:spcPct val="116000"/>
              </a:lnSpc>
              <a:spcAft>
                <a:spcPts val="800"/>
              </a:spcAft>
              <a:buNone/>
            </a:pP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[5] C Marino, G Gini, A </a:t>
            </a:r>
            <a:r>
              <a:rPr lang="en-US" sz="2000" dirty="0" err="1">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Vieno</a:t>
            </a:r>
            <a:r>
              <a:rPr lang="en-US"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 MM Spada - Journal of affective disorders, 2018 – Elsevier </a:t>
            </a:r>
            <a:r>
              <a:rPr lang="en-US"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5"/>
              </a:rPr>
              <a:t>https://doi.org/10.1016/j.jad.2017.10.007</a:t>
            </a:r>
            <a:endParaRPr lang="en-US" sz="2000" dirty="0">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rPr>
              <a:t>[6]JA Naslund, KA-Aschbrenner, LA Marsch health 2016 - </a:t>
            </a:r>
            <a:r>
              <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hlinkClick r:id="rId6"/>
              </a:rPr>
              <a:t>https://doi.org/10.1177/2055207616654822</a:t>
            </a:r>
            <a:endParaRPr lang="de-DE" sz="2000" u="sng" dirty="0">
              <a:solidFill>
                <a:srgbClr val="000000"/>
              </a:solidFill>
              <a:effectLst/>
              <a:highlight>
                <a:srgbClr val="FFFFFF"/>
              </a:highlight>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16000"/>
              </a:lnSpc>
              <a:spcAft>
                <a:spcPts val="800"/>
              </a:spcAft>
              <a:buNone/>
            </a:pPr>
            <a:r>
              <a:rPr lang="de-DE" sz="2000" dirty="0">
                <a:solidFill>
                  <a:srgbClr val="000000"/>
                </a:solidFill>
                <a:highlight>
                  <a:srgbClr val="FFFFFF"/>
                </a:highlight>
                <a:latin typeface="Times New Roman" panose="02020603050405020304" pitchFamily="18" charset="0"/>
                <a:ea typeface="Cambria" panose="02040503050406030204" pitchFamily="18" charset="0"/>
                <a:cs typeface="Times New Roman" panose="02020603050405020304" pitchFamily="18" charset="0"/>
              </a:rPr>
              <a:t>[7]</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Potential of social media in promoting mental health in adolescents. O'Reilly M, Dogra N, Hughes J, Reilly P, George R, Whiteman N. https://www.ncbi.nlm.nih.gov/pubmed/30060043 Health </a:t>
            </a:r>
            <a:r>
              <a:rPr lang="en-US" sz="2000" dirty="0" err="1">
                <a:effectLst/>
                <a:latin typeface="Times New Roman" panose="02020603050405020304" pitchFamily="18" charset="0"/>
                <a:ea typeface="DengXian" panose="02010600030101010101" pitchFamily="2" charset="-122"/>
                <a:cs typeface="Times New Roman" panose="02020603050405020304" pitchFamily="18" charset="0"/>
              </a:rPr>
              <a:t>Promot</a:t>
            </a:r>
            <a:r>
              <a:rPr lang="en-US" sz="2000" dirty="0">
                <a:effectLst/>
                <a:latin typeface="Times New Roman" panose="02020603050405020304" pitchFamily="18" charset="0"/>
                <a:ea typeface="DengXian" panose="02010600030101010101" pitchFamily="2" charset="-122"/>
                <a:cs typeface="Times New Roman" panose="02020603050405020304" pitchFamily="18" charset="0"/>
              </a:rPr>
              <a:t> Int. 2018;34:981–991.</a:t>
            </a:r>
          </a:p>
        </p:txBody>
      </p:sp>
    </p:spTree>
    <p:extLst>
      <p:ext uri="{BB962C8B-B14F-4D97-AF65-F5344CB8AC3E}">
        <p14:creationId xmlns:p14="http://schemas.microsoft.com/office/powerpoint/2010/main" val="4204003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0D1F-9F5A-5A40-4158-5C35C9413F6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3A17961-529E-5DF2-2B9D-E99F78C4A085}"/>
              </a:ext>
            </a:extLst>
          </p:cNvPr>
          <p:cNvSpPr>
            <a:spLocks noGrp="1"/>
          </p:cNvSpPr>
          <p:nvPr>
            <p:ph type="title"/>
          </p:nvPr>
        </p:nvSpPr>
        <p:spPr>
          <a:xfrm>
            <a:off x="254000" y="125741"/>
            <a:ext cx="11684000" cy="792162"/>
          </a:xfrm>
        </p:spPr>
        <p:txBody>
          <a:bodyPr>
            <a:normAutofit/>
          </a:bodyPr>
          <a:lstStyle/>
          <a:p>
            <a:r>
              <a:rPr lang="en-US" b="1" dirty="0">
                <a:latin typeface="Times New Roman" panose="02020603050405020304" pitchFamily="18" charset="0"/>
                <a:cs typeface="Times New Roman" panose="02020603050405020304" pitchFamily="18" charset="0"/>
              </a:rPr>
              <a:t>Future Improvement</a:t>
            </a:r>
          </a:p>
        </p:txBody>
      </p:sp>
      <p:sp>
        <p:nvSpPr>
          <p:cNvPr id="4" name="Rectangle 3">
            <a:extLst>
              <a:ext uri="{FF2B5EF4-FFF2-40B4-BE49-F238E27FC236}">
                <a16:creationId xmlns:a16="http://schemas.microsoft.com/office/drawing/2014/main" id="{A379AE8D-F7EA-5517-477F-9B2D83BFE38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IT21220388</a:t>
            </a:r>
            <a:r>
              <a:rPr lang="en-US" sz="1800" dirty="0">
                <a:solidFill>
                  <a:schemeClr val="tx1"/>
                </a:solidFill>
              </a:rPr>
              <a:t>   |   Senadheera W.D.N.D.</a:t>
            </a:r>
            <a:r>
              <a:rPr lang="en-US" sz="1800" b="1" dirty="0">
                <a:solidFill>
                  <a:schemeClr val="tx1"/>
                </a:solidFill>
              </a:rPr>
              <a:t>   </a:t>
            </a:r>
            <a:r>
              <a:rPr lang="en-US" sz="1800" dirty="0">
                <a:solidFill>
                  <a:schemeClr val="tx1"/>
                </a:solidFill>
              </a:rPr>
              <a:t>|   </a:t>
            </a:r>
            <a:r>
              <a:rPr lang="en-US" dirty="0">
                <a:solidFill>
                  <a:schemeClr val="tx1"/>
                </a:solidFill>
              </a:rPr>
              <a:t>24-25J-106</a:t>
            </a:r>
            <a:endParaRPr lang="en-US" sz="1800" b="0" dirty="0">
              <a:solidFill>
                <a:schemeClr val="tx1"/>
              </a:solidFill>
            </a:endParaRPr>
          </a:p>
        </p:txBody>
      </p:sp>
      <p:sp>
        <p:nvSpPr>
          <p:cNvPr id="3" name="Rectangle 2">
            <a:extLst>
              <a:ext uri="{FF2B5EF4-FFF2-40B4-BE49-F238E27FC236}">
                <a16:creationId xmlns:a16="http://schemas.microsoft.com/office/drawing/2014/main" id="{9CA9C341-BCE8-31EF-7B08-0E0458F26C2C}"/>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9C6821D1-7505-00E5-C450-53182F362D7D}"/>
              </a:ext>
            </a:extLst>
          </p:cNvPr>
          <p:cNvSpPr txBox="1">
            <a:spLocks/>
          </p:cNvSpPr>
          <p:nvPr/>
        </p:nvSpPr>
        <p:spPr>
          <a:xfrm>
            <a:off x="470958" y="1066944"/>
            <a:ext cx="11250084" cy="51278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6000"/>
              </a:lnSpc>
              <a:spcAft>
                <a:spcPts val="800"/>
              </a:spcAft>
              <a:buNone/>
            </a:pPr>
            <a:endParaRPr lang="en-US" sz="2000" dirty="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ECB4C800-C5FE-ABBD-D2B9-BA34F9FBD20C}"/>
              </a:ext>
            </a:extLst>
          </p:cNvPr>
          <p:cNvSpPr txBox="1"/>
          <p:nvPr/>
        </p:nvSpPr>
        <p:spPr>
          <a:xfrm>
            <a:off x="762000" y="1447800"/>
            <a:ext cx="9076780" cy="1631216"/>
          </a:xfrm>
          <a:prstGeom prst="rect">
            <a:avLst/>
          </a:prstGeom>
          <a:noFill/>
        </p:spPr>
        <p:txBody>
          <a:bodyPr wrap="none" rtlCol="0">
            <a:spAutoFit/>
          </a:bodyPr>
          <a:lstStyle/>
          <a:p>
            <a:pPr marL="342900" indent="-342900">
              <a:buFont typeface="+mj-lt"/>
              <a:buAutoNum type="arabicParenR"/>
            </a:pPr>
            <a:r>
              <a:rPr lang="en-US" sz="2000" dirty="0"/>
              <a:t>Improve model accuracies of text capturing model and image capturing model.</a:t>
            </a:r>
          </a:p>
          <a:p>
            <a:pPr marL="342900" indent="-342900">
              <a:buFont typeface="+mj-lt"/>
              <a:buAutoNum type="arabicParenR"/>
            </a:pPr>
            <a:endParaRPr lang="en-US" sz="2000" dirty="0"/>
          </a:p>
          <a:p>
            <a:pPr marL="342900" indent="-342900">
              <a:buFont typeface="+mj-lt"/>
              <a:buAutoNum type="arabicParenR"/>
            </a:pPr>
            <a:r>
              <a:rPr lang="en-US" sz="2000" dirty="0"/>
              <a:t>System prediction accuracy need to improve.</a:t>
            </a:r>
          </a:p>
          <a:p>
            <a:pPr marL="342900" indent="-342900">
              <a:buFont typeface="+mj-lt"/>
              <a:buAutoNum type="arabicParenR"/>
            </a:pPr>
            <a:endParaRPr lang="en-US" sz="2000" dirty="0"/>
          </a:p>
          <a:p>
            <a:pPr marL="342900" indent="-342900">
              <a:buFont typeface="+mj-lt"/>
              <a:buAutoNum type="arabicParenR"/>
            </a:pPr>
            <a:r>
              <a:rPr lang="en-US" sz="2000" dirty="0"/>
              <a:t>Using nighttime data predict if user have depression or anxiety. </a:t>
            </a:r>
          </a:p>
        </p:txBody>
      </p:sp>
      <p:pic>
        <p:nvPicPr>
          <p:cNvPr id="1026" name="Picture 2" descr="performance improvement concept, quality or progress, Process ...">
            <a:extLst>
              <a:ext uri="{FF2B5EF4-FFF2-40B4-BE49-F238E27FC236}">
                <a16:creationId xmlns:a16="http://schemas.microsoft.com/office/drawing/2014/main" id="{EE762EE5-1FFE-2783-294B-776817118A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322321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668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762114" y="-1545407"/>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0" name="TextBox 10"/>
          <p:cNvSpPr txBox="1"/>
          <p:nvPr/>
        </p:nvSpPr>
        <p:spPr>
          <a:xfrm>
            <a:off x="372111" y="151127"/>
            <a:ext cx="6375400" cy="607154"/>
          </a:xfrm>
          <a:prstGeom prst="rect">
            <a:avLst/>
          </a:prstGeom>
        </p:spPr>
        <p:txBody>
          <a:bodyPr wrap="square" lIns="0" tIns="0" rIns="0" bIns="0" rtlCol="0" anchor="t">
            <a:spAutoFit/>
          </a:bodyPr>
          <a:lstStyle/>
          <a:p>
            <a:pPr>
              <a:lnSpc>
                <a:spcPts val="5103"/>
              </a:lnSpc>
              <a:spcBef>
                <a:spcPct val="0"/>
              </a:spcBef>
            </a:pPr>
            <a:r>
              <a:rPr lang="en-US" sz="4000" b="1" spc="362" dirty="0">
                <a:latin typeface="Cambria Math" panose="02040503050406030204" pitchFamily="18" charset="0"/>
                <a:ea typeface="Cambria Math" panose="02040503050406030204" pitchFamily="18" charset="0"/>
                <a:cs typeface="Times New Roman" panose="02020603050405020304" pitchFamily="18" charset="0"/>
              </a:rPr>
              <a:t>Commercialization Plan</a:t>
            </a:r>
          </a:p>
        </p:txBody>
      </p:sp>
      <p:pic>
        <p:nvPicPr>
          <p:cNvPr id="4" name="Picture 3" descr="A group of people shaking hands&#10;&#10;Description automatically generated">
            <a:extLst>
              <a:ext uri="{FF2B5EF4-FFF2-40B4-BE49-F238E27FC236}">
                <a16:creationId xmlns:a16="http://schemas.microsoft.com/office/drawing/2014/main" id="{4536B74B-FD4E-27FD-CEFE-E2A5431FF721}"/>
              </a:ext>
            </a:extLst>
          </p:cNvPr>
          <p:cNvPicPr>
            <a:picLocks noChangeAspect="1"/>
          </p:cNvPicPr>
          <p:nvPr/>
        </p:nvPicPr>
        <p:blipFill rotWithShape="1">
          <a:blip r:embed="rId4">
            <a:extLst>
              <a:ext uri="{28A0092B-C50C-407E-A947-70E740481C1C}">
                <a14:useLocalDpi xmlns:a14="http://schemas.microsoft.com/office/drawing/2010/main" val="0"/>
              </a:ext>
            </a:extLst>
          </a:blip>
          <a:srcRect l="2854" t="4463" r="3749" b="6047"/>
          <a:stretch/>
        </p:blipFill>
        <p:spPr>
          <a:xfrm>
            <a:off x="7417922" y="3775334"/>
            <a:ext cx="4450656" cy="2611555"/>
          </a:xfrm>
          <a:prstGeom prst="rect">
            <a:avLst/>
          </a:prstGeom>
        </p:spPr>
      </p:pic>
      <p:sp>
        <p:nvSpPr>
          <p:cNvPr id="11" name="Hexagon 10">
            <a:extLst>
              <a:ext uri="{FF2B5EF4-FFF2-40B4-BE49-F238E27FC236}">
                <a16:creationId xmlns:a16="http://schemas.microsoft.com/office/drawing/2014/main" id="{65D312BE-2C9A-9804-3F4A-7F0ADB217DB3}"/>
              </a:ext>
            </a:extLst>
          </p:cNvPr>
          <p:cNvSpPr/>
          <p:nvPr/>
        </p:nvSpPr>
        <p:spPr>
          <a:xfrm>
            <a:off x="1972756" y="2007616"/>
            <a:ext cx="1531033" cy="1275626"/>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3" name="Hexagon 12">
            <a:extLst>
              <a:ext uri="{FF2B5EF4-FFF2-40B4-BE49-F238E27FC236}">
                <a16:creationId xmlns:a16="http://schemas.microsoft.com/office/drawing/2014/main" id="{E7B88571-2B05-033B-950E-C092390CB72A}"/>
              </a:ext>
            </a:extLst>
          </p:cNvPr>
          <p:cNvSpPr/>
          <p:nvPr/>
        </p:nvSpPr>
        <p:spPr>
          <a:xfrm>
            <a:off x="1989420" y="3359837"/>
            <a:ext cx="1531033" cy="1275627"/>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14" name="Picture 8">
            <a:extLst>
              <a:ext uri="{FF2B5EF4-FFF2-40B4-BE49-F238E27FC236}">
                <a16:creationId xmlns:a16="http://schemas.microsoft.com/office/drawing/2014/main" id="{E4A13001-F674-958D-1C1D-9708466914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0750" y="3362377"/>
            <a:ext cx="634881" cy="63488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6CDA512-34F2-0348-C4C8-98C4EACF1C65}"/>
              </a:ext>
            </a:extLst>
          </p:cNvPr>
          <p:cNvSpPr txBox="1"/>
          <p:nvPr/>
        </p:nvSpPr>
        <p:spPr>
          <a:xfrm>
            <a:off x="2079917" y="3883274"/>
            <a:ext cx="1353067" cy="738664"/>
          </a:xfrm>
          <a:prstGeom prst="rect">
            <a:avLst/>
          </a:prstGeom>
          <a:noFill/>
        </p:spPr>
        <p:txBody>
          <a:bodyPr wrap="square" rtlCol="0">
            <a:spAutoFit/>
          </a:bodyPr>
          <a:lstStyle/>
          <a:p>
            <a:pPr algn="ctr"/>
            <a:r>
              <a:rPr lang="en-US" sz="1400" b="1" dirty="0">
                <a:solidFill>
                  <a:schemeClr val="bg1"/>
                </a:solidFill>
              </a:rPr>
              <a:t>Monthly Subscription</a:t>
            </a:r>
          </a:p>
          <a:p>
            <a:pPr algn="ctr"/>
            <a:r>
              <a:rPr lang="en-US" sz="1400" dirty="0">
                <a:solidFill>
                  <a:schemeClr val="bg1"/>
                </a:solidFill>
              </a:rPr>
              <a:t>Rs.500</a:t>
            </a:r>
          </a:p>
        </p:txBody>
      </p:sp>
      <p:sp>
        <p:nvSpPr>
          <p:cNvPr id="17" name="Hexagon 16">
            <a:extLst>
              <a:ext uri="{FF2B5EF4-FFF2-40B4-BE49-F238E27FC236}">
                <a16:creationId xmlns:a16="http://schemas.microsoft.com/office/drawing/2014/main" id="{85A2EAFE-9213-2777-5B26-196E0C80F15C}"/>
              </a:ext>
            </a:extLst>
          </p:cNvPr>
          <p:cNvSpPr/>
          <p:nvPr/>
        </p:nvSpPr>
        <p:spPr>
          <a:xfrm>
            <a:off x="5359935" y="3359837"/>
            <a:ext cx="1629561" cy="1275627"/>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18" name="Picture 8">
            <a:extLst>
              <a:ext uri="{FF2B5EF4-FFF2-40B4-BE49-F238E27FC236}">
                <a16:creationId xmlns:a16="http://schemas.microsoft.com/office/drawing/2014/main" id="{D8666158-075C-9AEE-1FEE-06E5E22CA32A}"/>
              </a:ext>
            </a:extLst>
          </p:cNvPr>
          <p:cNvPicPr>
            <a:picLocks noChangeAspect="1" noChangeArrowheads="1"/>
          </p:cNvPicPr>
          <p:nvPr/>
        </p:nvPicPr>
        <p:blipFill>
          <a:blip r:embed="rId6"/>
          <a:srcRect/>
          <a:stretch>
            <a:fillRect/>
          </a:stretch>
        </p:blipFill>
        <p:spPr bwMode="auto">
          <a:xfrm>
            <a:off x="2462259" y="2030113"/>
            <a:ext cx="552026" cy="4857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91D0F40-F97D-B920-1D38-EB235F909DA9}"/>
              </a:ext>
            </a:extLst>
          </p:cNvPr>
          <p:cNvSpPr txBox="1"/>
          <p:nvPr/>
        </p:nvSpPr>
        <p:spPr>
          <a:xfrm>
            <a:off x="2074208" y="2538393"/>
            <a:ext cx="1353067" cy="738664"/>
          </a:xfrm>
          <a:prstGeom prst="rect">
            <a:avLst/>
          </a:prstGeom>
          <a:noFill/>
        </p:spPr>
        <p:txBody>
          <a:bodyPr wrap="square" rtlCol="0">
            <a:spAutoFit/>
          </a:bodyPr>
          <a:lstStyle/>
          <a:p>
            <a:pPr algn="ctr"/>
            <a:r>
              <a:rPr lang="en-US" sz="1400" b="1" dirty="0">
                <a:solidFill>
                  <a:schemeClr val="bg1"/>
                </a:solidFill>
              </a:rPr>
              <a:t>Annual Subscription</a:t>
            </a:r>
          </a:p>
          <a:p>
            <a:pPr algn="ctr"/>
            <a:r>
              <a:rPr lang="en-US" sz="1400" dirty="0">
                <a:solidFill>
                  <a:schemeClr val="bg1"/>
                </a:solidFill>
              </a:rPr>
              <a:t>Rs.1000</a:t>
            </a:r>
          </a:p>
        </p:txBody>
      </p:sp>
      <p:sp>
        <p:nvSpPr>
          <p:cNvPr id="21" name="Hexagon 20">
            <a:extLst>
              <a:ext uri="{FF2B5EF4-FFF2-40B4-BE49-F238E27FC236}">
                <a16:creationId xmlns:a16="http://schemas.microsoft.com/office/drawing/2014/main" id="{A748655C-8AE7-D892-4F03-C7B93D469653}"/>
              </a:ext>
            </a:extLst>
          </p:cNvPr>
          <p:cNvSpPr/>
          <p:nvPr/>
        </p:nvSpPr>
        <p:spPr>
          <a:xfrm>
            <a:off x="3245204" y="2296204"/>
            <a:ext cx="2376216" cy="1989964"/>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22" name="Picture 21" descr="A finger touching a screen&#10;&#10;Description automatically generated">
            <a:extLst>
              <a:ext uri="{FF2B5EF4-FFF2-40B4-BE49-F238E27FC236}">
                <a16:creationId xmlns:a16="http://schemas.microsoft.com/office/drawing/2014/main" id="{4D2610F2-0B9F-FE89-AAA4-8BCB6A71F97A}"/>
              </a:ext>
            </a:extLst>
          </p:cNvPr>
          <p:cNvPicPr>
            <a:picLocks noChangeAspect="1"/>
          </p:cNvPicPr>
          <p:nvPr/>
        </p:nvPicPr>
        <p:blipFill>
          <a:blip r:embed="rId7"/>
          <a:stretch>
            <a:fillRect/>
          </a:stretch>
        </p:blipFill>
        <p:spPr>
          <a:xfrm>
            <a:off x="4067813" y="2493917"/>
            <a:ext cx="863696" cy="912638"/>
          </a:xfrm>
          <a:prstGeom prst="rect">
            <a:avLst/>
          </a:prstGeom>
        </p:spPr>
      </p:pic>
      <p:sp>
        <p:nvSpPr>
          <p:cNvPr id="23" name="TextBox 22">
            <a:extLst>
              <a:ext uri="{FF2B5EF4-FFF2-40B4-BE49-F238E27FC236}">
                <a16:creationId xmlns:a16="http://schemas.microsoft.com/office/drawing/2014/main" id="{EB860476-C7E6-C818-5E30-0EF9E33FFEDD}"/>
              </a:ext>
            </a:extLst>
          </p:cNvPr>
          <p:cNvSpPr txBox="1"/>
          <p:nvPr/>
        </p:nvSpPr>
        <p:spPr>
          <a:xfrm>
            <a:off x="3587697" y="3359837"/>
            <a:ext cx="1800825" cy="830997"/>
          </a:xfrm>
          <a:prstGeom prst="rect">
            <a:avLst/>
          </a:prstGeom>
          <a:noFill/>
        </p:spPr>
        <p:txBody>
          <a:bodyPr wrap="square" rtlCol="0">
            <a:spAutoFit/>
          </a:bodyPr>
          <a:lstStyle/>
          <a:p>
            <a:pPr algn="ctr"/>
            <a:r>
              <a:rPr lang="en-US" sz="1600" b="1" dirty="0">
                <a:solidFill>
                  <a:schemeClr val="bg1"/>
                </a:solidFill>
              </a:rPr>
              <a:t>Permanent Subscription</a:t>
            </a:r>
          </a:p>
          <a:p>
            <a:pPr algn="ctr"/>
            <a:r>
              <a:rPr lang="en-US" sz="1600" dirty="0">
                <a:solidFill>
                  <a:schemeClr val="bg1"/>
                </a:solidFill>
              </a:rPr>
              <a:t>Rs.1500</a:t>
            </a:r>
          </a:p>
        </p:txBody>
      </p:sp>
      <p:sp>
        <p:nvSpPr>
          <p:cNvPr id="24" name="Hexagon 23">
            <a:extLst>
              <a:ext uri="{FF2B5EF4-FFF2-40B4-BE49-F238E27FC236}">
                <a16:creationId xmlns:a16="http://schemas.microsoft.com/office/drawing/2014/main" id="{63774AA4-F1E9-C05E-4682-5CE26F2209E4}"/>
              </a:ext>
            </a:extLst>
          </p:cNvPr>
          <p:cNvSpPr/>
          <p:nvPr/>
        </p:nvSpPr>
        <p:spPr>
          <a:xfrm>
            <a:off x="3101910" y="4350475"/>
            <a:ext cx="1642361" cy="1316708"/>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25" name="Picture 10">
            <a:extLst>
              <a:ext uri="{FF2B5EF4-FFF2-40B4-BE49-F238E27FC236}">
                <a16:creationId xmlns:a16="http://schemas.microsoft.com/office/drawing/2014/main" id="{BCE261EE-E81C-29EA-DB02-73B3D6B2BDA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01152" y="4011573"/>
            <a:ext cx="318784" cy="33305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logo of a camera&#10;&#10;Description automatically generated">
            <a:extLst>
              <a:ext uri="{FF2B5EF4-FFF2-40B4-BE49-F238E27FC236}">
                <a16:creationId xmlns:a16="http://schemas.microsoft.com/office/drawing/2014/main" id="{C52C3F87-64D4-16EB-6E05-9125A9810E7C}"/>
              </a:ext>
            </a:extLst>
          </p:cNvPr>
          <p:cNvPicPr>
            <a:picLocks noChangeAspect="1"/>
          </p:cNvPicPr>
          <p:nvPr/>
        </p:nvPicPr>
        <p:blipFill>
          <a:blip r:embed="rId9"/>
          <a:stretch>
            <a:fillRect/>
          </a:stretch>
        </p:blipFill>
        <p:spPr>
          <a:xfrm>
            <a:off x="5926355" y="3951681"/>
            <a:ext cx="496719" cy="452842"/>
          </a:xfrm>
          <a:prstGeom prst="rect">
            <a:avLst/>
          </a:prstGeom>
        </p:spPr>
      </p:pic>
      <p:sp>
        <p:nvSpPr>
          <p:cNvPr id="28" name="TextBox 27">
            <a:extLst>
              <a:ext uri="{FF2B5EF4-FFF2-40B4-BE49-F238E27FC236}">
                <a16:creationId xmlns:a16="http://schemas.microsoft.com/office/drawing/2014/main" id="{E9659ADA-30B4-4F0B-FD0D-5114537CA720}"/>
              </a:ext>
            </a:extLst>
          </p:cNvPr>
          <p:cNvSpPr txBox="1"/>
          <p:nvPr/>
        </p:nvSpPr>
        <p:spPr>
          <a:xfrm>
            <a:off x="5408189" y="3544502"/>
            <a:ext cx="1522864" cy="461665"/>
          </a:xfrm>
          <a:prstGeom prst="rect">
            <a:avLst/>
          </a:prstGeom>
          <a:noFill/>
        </p:spPr>
        <p:txBody>
          <a:bodyPr wrap="square" rtlCol="0">
            <a:spAutoFit/>
          </a:bodyPr>
          <a:lstStyle/>
          <a:p>
            <a:pPr algn="ctr"/>
            <a:r>
              <a:rPr lang="en-US" sz="1200" b="1" dirty="0">
                <a:solidFill>
                  <a:schemeClr val="bg1"/>
                </a:solidFill>
              </a:rPr>
              <a:t>Social Media Commercialization</a:t>
            </a:r>
            <a:endParaRPr lang="en-US" sz="1200" dirty="0">
              <a:solidFill>
                <a:schemeClr val="bg1"/>
              </a:solidFill>
            </a:endParaRPr>
          </a:p>
        </p:txBody>
      </p:sp>
      <p:sp>
        <p:nvSpPr>
          <p:cNvPr id="29" name="Hexagon 28">
            <a:extLst>
              <a:ext uri="{FF2B5EF4-FFF2-40B4-BE49-F238E27FC236}">
                <a16:creationId xmlns:a16="http://schemas.microsoft.com/office/drawing/2014/main" id="{55F2952E-F483-D0A8-502D-24111614F641}"/>
              </a:ext>
            </a:extLst>
          </p:cNvPr>
          <p:cNvSpPr/>
          <p:nvPr/>
        </p:nvSpPr>
        <p:spPr>
          <a:xfrm>
            <a:off x="4267694" y="962115"/>
            <a:ext cx="1531033" cy="1275626"/>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2" name="Hexagon 31">
            <a:extLst>
              <a:ext uri="{FF2B5EF4-FFF2-40B4-BE49-F238E27FC236}">
                <a16:creationId xmlns:a16="http://schemas.microsoft.com/office/drawing/2014/main" id="{A4D81047-2DF2-8EEC-B52A-9E00F9589CE9}"/>
              </a:ext>
            </a:extLst>
          </p:cNvPr>
          <p:cNvSpPr/>
          <p:nvPr/>
        </p:nvSpPr>
        <p:spPr>
          <a:xfrm>
            <a:off x="5359932" y="2000231"/>
            <a:ext cx="1649319" cy="1275626"/>
          </a:xfrm>
          <a:prstGeom prst="hexagon">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B796A4CC-414A-135D-46D8-1F9F503D62A6}"/>
              </a:ext>
            </a:extLst>
          </p:cNvPr>
          <p:cNvSpPr txBox="1"/>
          <p:nvPr/>
        </p:nvSpPr>
        <p:spPr>
          <a:xfrm>
            <a:off x="5524137" y="2571842"/>
            <a:ext cx="1353067" cy="738664"/>
          </a:xfrm>
          <a:prstGeom prst="rect">
            <a:avLst/>
          </a:prstGeom>
          <a:noFill/>
        </p:spPr>
        <p:txBody>
          <a:bodyPr wrap="square" rtlCol="0">
            <a:spAutoFit/>
          </a:bodyPr>
          <a:lstStyle/>
          <a:p>
            <a:pPr algn="ctr"/>
            <a:r>
              <a:rPr lang="en-US" sz="1400" b="1" dirty="0">
                <a:solidFill>
                  <a:schemeClr val="bg1"/>
                </a:solidFill>
              </a:rPr>
              <a:t>Psychological Counselors</a:t>
            </a:r>
          </a:p>
          <a:p>
            <a:pPr algn="ctr"/>
            <a:r>
              <a:rPr lang="en-US" sz="1400" dirty="0">
                <a:solidFill>
                  <a:schemeClr val="bg1"/>
                </a:solidFill>
              </a:rPr>
              <a:t>Rs.1000</a:t>
            </a:r>
          </a:p>
        </p:txBody>
      </p:sp>
      <p:pic>
        <p:nvPicPr>
          <p:cNvPr id="40" name="Picture 39">
            <a:extLst>
              <a:ext uri="{FF2B5EF4-FFF2-40B4-BE49-F238E27FC236}">
                <a16:creationId xmlns:a16="http://schemas.microsoft.com/office/drawing/2014/main" id="{A40CD70B-8436-E4B6-DC0E-A24766D53C9F}"/>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foregroundMark x1="50000" y1="28618" x2="50728" y2="38399"/>
                        <a14:foregroundMark x1="50728" y1="38399" x2="50000" y2="39006"/>
                        <a14:foregroundMark x1="54204" y1="34398" x2="44826" y2="33428"/>
                        <a14:foregroundMark x1="44826" y1="33428" x2="44826" y2="33428"/>
                      </a14:backgroundRemoval>
                    </a14:imgEffect>
                  </a14:imgLayer>
                </a14:imgProps>
              </a:ext>
              <a:ext uri="{28A0092B-C50C-407E-A947-70E740481C1C}">
                <a14:useLocalDpi xmlns:a14="http://schemas.microsoft.com/office/drawing/2010/main" val="0"/>
              </a:ext>
            </a:extLst>
          </a:blip>
          <a:stretch>
            <a:fillRect/>
          </a:stretch>
        </p:blipFill>
        <p:spPr>
          <a:xfrm>
            <a:off x="3664611" y="4397193"/>
            <a:ext cx="516957" cy="516957"/>
          </a:xfrm>
          <a:prstGeom prst="rect">
            <a:avLst/>
          </a:prstGeom>
        </p:spPr>
      </p:pic>
      <p:sp>
        <p:nvSpPr>
          <p:cNvPr id="41" name="TextBox 40">
            <a:extLst>
              <a:ext uri="{FF2B5EF4-FFF2-40B4-BE49-F238E27FC236}">
                <a16:creationId xmlns:a16="http://schemas.microsoft.com/office/drawing/2014/main" id="{C151DD10-A537-7E08-677C-C29F10D0AB66}"/>
              </a:ext>
            </a:extLst>
          </p:cNvPr>
          <p:cNvSpPr txBox="1"/>
          <p:nvPr/>
        </p:nvSpPr>
        <p:spPr>
          <a:xfrm>
            <a:off x="3245205" y="4899153"/>
            <a:ext cx="1402996" cy="738664"/>
          </a:xfrm>
          <a:prstGeom prst="rect">
            <a:avLst/>
          </a:prstGeom>
          <a:noFill/>
        </p:spPr>
        <p:txBody>
          <a:bodyPr wrap="square" rtlCol="0">
            <a:spAutoFit/>
          </a:bodyPr>
          <a:lstStyle/>
          <a:p>
            <a:pPr algn="ctr"/>
            <a:r>
              <a:rPr lang="en-US" sz="1400" b="1" dirty="0">
                <a:solidFill>
                  <a:schemeClr val="bg1"/>
                </a:solidFill>
              </a:rPr>
              <a:t>For Hospitals</a:t>
            </a:r>
          </a:p>
          <a:p>
            <a:pPr algn="ctr"/>
            <a:r>
              <a:rPr lang="en-US" sz="1400" dirty="0">
                <a:solidFill>
                  <a:schemeClr val="bg1"/>
                </a:solidFill>
              </a:rPr>
              <a:t>Free Subscription</a:t>
            </a:r>
          </a:p>
        </p:txBody>
      </p:sp>
      <p:pic>
        <p:nvPicPr>
          <p:cNvPr id="43" name="Picture 42" descr="A black bird with a black background&#10;&#10;Description automatically generated">
            <a:extLst>
              <a:ext uri="{FF2B5EF4-FFF2-40B4-BE49-F238E27FC236}">
                <a16:creationId xmlns:a16="http://schemas.microsoft.com/office/drawing/2014/main" id="{0500F33C-D656-A8BF-3525-4B683FDC8B5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07651" y="4055560"/>
            <a:ext cx="339860" cy="289071"/>
          </a:xfrm>
          <a:prstGeom prst="rect">
            <a:avLst/>
          </a:prstGeom>
        </p:spPr>
      </p:pic>
      <p:sp>
        <p:nvSpPr>
          <p:cNvPr id="44" name="TextBox 43">
            <a:extLst>
              <a:ext uri="{FF2B5EF4-FFF2-40B4-BE49-F238E27FC236}">
                <a16:creationId xmlns:a16="http://schemas.microsoft.com/office/drawing/2014/main" id="{813DE355-405F-FD2F-7BBF-AE2983B27D1E}"/>
              </a:ext>
            </a:extLst>
          </p:cNvPr>
          <p:cNvSpPr txBox="1"/>
          <p:nvPr/>
        </p:nvSpPr>
        <p:spPr>
          <a:xfrm>
            <a:off x="4384913" y="1528309"/>
            <a:ext cx="1353067" cy="738664"/>
          </a:xfrm>
          <a:prstGeom prst="rect">
            <a:avLst/>
          </a:prstGeom>
          <a:noFill/>
        </p:spPr>
        <p:txBody>
          <a:bodyPr wrap="square" rtlCol="0">
            <a:spAutoFit/>
          </a:bodyPr>
          <a:lstStyle/>
          <a:p>
            <a:pPr algn="ctr"/>
            <a:r>
              <a:rPr lang="en-US" sz="1400" b="1" dirty="0">
                <a:solidFill>
                  <a:schemeClr val="bg1"/>
                </a:solidFill>
              </a:rPr>
              <a:t>Psychological Student</a:t>
            </a:r>
          </a:p>
          <a:p>
            <a:pPr algn="ctr"/>
            <a:r>
              <a:rPr lang="en-US" sz="1400" dirty="0">
                <a:solidFill>
                  <a:schemeClr val="bg1"/>
                </a:solidFill>
              </a:rPr>
              <a:t>Rs.500</a:t>
            </a:r>
          </a:p>
        </p:txBody>
      </p:sp>
      <p:pic>
        <p:nvPicPr>
          <p:cNvPr id="46" name="Picture 45">
            <a:extLst>
              <a:ext uri="{FF2B5EF4-FFF2-40B4-BE49-F238E27FC236}">
                <a16:creationId xmlns:a16="http://schemas.microsoft.com/office/drawing/2014/main" id="{5EF088E9-8944-75F7-7E24-2F33EE51C82F}"/>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9916" b="89241" l="1688" r="96203">
                        <a14:foregroundMark x1="31646" y1="27426" x2="34810" y2="27426"/>
                        <a14:foregroundMark x1="63240" y1="21434" x2="63678" y2="21453"/>
                        <a14:foregroundMark x1="60338" y1="21308" x2="62711" y2="21411"/>
                        <a14:foregroundMark x1="63636" y1="20464" x2="64135" y2="20464"/>
                        <a14:foregroundMark x1="62447" y1="20464" x2="63098" y2="20464"/>
                        <a14:foregroundMark x1="89873" y1="52110" x2="92616" y2="52532"/>
                        <a14:foregroundMark x1="93249" y1="46624" x2="93249" y2="46624"/>
                        <a14:foregroundMark x1="85865" y1="73629" x2="89451" y2="73207"/>
                        <a14:foregroundMark x1="87131" y1="69409" x2="87131" y2="69409"/>
                        <a14:foregroundMark x1="71730" y1="68776" x2="70675" y2="69409"/>
                        <a14:foregroundMark x1="71941" y1="72363" x2="71941" y2="72363"/>
                        <a14:foregroundMark x1="55274" y1="74684" x2="55274" y2="74684"/>
                        <a14:foregroundMark x1="26160" y1="74051" x2="26160" y2="74051"/>
                        <a14:foregroundMark x1="5907" y1="49789" x2="5907" y2="49789"/>
                        <a14:foregroundMark x1="1688" y1="45992" x2="1688" y2="45992"/>
                        <a14:foregroundMark x1="14557" y1="45992" x2="14557" y2="45992"/>
                        <a14:foregroundMark x1="23840" y1="55907" x2="23840" y2="55907"/>
                        <a14:foregroundMark x1="96203" y1="54219" x2="96203" y2="54219"/>
                        <a14:backgroundMark x1="64346" y1="22363" x2="64346" y2="22363"/>
                        <a14:backgroundMark x1="64135" y1="21730" x2="64135" y2="21730"/>
                        <a14:backgroundMark x1="64557" y1="21730" x2="64346" y2="20886"/>
                        <a14:backgroundMark x1="63502" y1="21730" x2="66034" y2="21730"/>
                        <a14:backgroundMark x1="62236" y1="22574" x2="63291" y2="21308"/>
                      </a14:backgroundRemoval>
                    </a14:imgEffect>
                  </a14:imgLayer>
                </a14:imgProps>
              </a:ext>
              <a:ext uri="{28A0092B-C50C-407E-A947-70E740481C1C}">
                <a14:useLocalDpi xmlns:a14="http://schemas.microsoft.com/office/drawing/2010/main" val="0"/>
              </a:ext>
            </a:extLst>
          </a:blip>
          <a:stretch>
            <a:fillRect/>
          </a:stretch>
        </p:blipFill>
        <p:spPr>
          <a:xfrm>
            <a:off x="5754118" y="1959404"/>
            <a:ext cx="808514" cy="738664"/>
          </a:xfrm>
          <a:prstGeom prst="rect">
            <a:avLst/>
          </a:prstGeom>
        </p:spPr>
      </p:pic>
      <p:pic>
        <p:nvPicPr>
          <p:cNvPr id="48" name="Picture 47">
            <a:extLst>
              <a:ext uri="{FF2B5EF4-FFF2-40B4-BE49-F238E27FC236}">
                <a16:creationId xmlns:a16="http://schemas.microsoft.com/office/drawing/2014/main" id="{6BE62893-50DB-5FC8-3C35-6BA33DCC70F7}"/>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4762" b="93432" l="9916" r="91561">
                        <a14:foregroundMark x1="55696" y1="14943" x2="57384" y2="14943"/>
                        <a14:foregroundMark x1="51814" y1="21675" x2="61814" y2="21675"/>
                        <a14:foregroundMark x1="42405" y1="21675" x2="44292" y2="21675"/>
                        <a14:foregroundMark x1="48312" y1="7061" x2="49578" y2="4926"/>
                        <a14:foregroundMark x1="49004" y1="17819" x2="54219" y2="17077"/>
                        <a14:foregroundMark x1="35196" y1="19784" x2="47720" y2="18002"/>
                        <a14:foregroundMark x1="34599" y1="19869" x2="34636" y2="19864"/>
                        <a14:foregroundMark x1="33474" y1="14115" x2="65823" y2="10016"/>
                        <a14:foregroundMark x1="29536" y1="14614" x2="32912" y2="14186"/>
                        <a14:foregroundMark x1="65823" y1="10016" x2="66034" y2="10016"/>
                        <a14:foregroundMark x1="80879" y1="14271" x2="82489" y2="14450"/>
                        <a14:foregroundMark x1="66245" y1="12644" x2="78470" y2="14003"/>
                        <a14:foregroundMark x1="83498" y1="23077" x2="83333" y2="28079"/>
                        <a14:foregroundMark x1="83551" y1="21459" x2="83498" y2="23077"/>
                        <a14:foregroundMark x1="83656" y1="18273" x2="83604" y2="19863"/>
                        <a14:foregroundMark x1="83755" y1="15271" x2="83711" y2="16602"/>
                        <a14:foregroundMark x1="67003" y1="25780" x2="67511" y2="25944"/>
                        <a14:foregroundMark x1="58861" y1="23153" x2="60866" y2="23800"/>
                        <a14:foregroundMark x1="31013" y1="17241" x2="21308" y2="15928"/>
                        <a14:foregroundMark x1="29924" y1="26963" x2="27637" y2="32184"/>
                        <a14:foregroundMark x1="27637" y1="35304" x2="28648" y2="36878"/>
                        <a14:foregroundMark x1="69651" y1="35456" x2="69198" y2="36946"/>
                        <a14:foregroundMark x1="68987" y1="41872" x2="64967" y2="43269"/>
                        <a14:foregroundMark x1="58256" y1="49174" x2="57174" y2="49109"/>
                        <a14:foregroundMark x1="62447" y1="49425" x2="62166" y2="49408"/>
                        <a14:foregroundMark x1="37764" y1="69787" x2="28903" y2="75862"/>
                        <a14:foregroundMark x1="67932" y1="68473" x2="75316" y2="88177"/>
                        <a14:foregroundMark x1="75316" y1="88177" x2="76160" y2="88670"/>
                        <a14:foregroundMark x1="24262" y1="77176" x2="32911" y2="75534"/>
                        <a14:foregroundMark x1="17932" y1="78325" x2="16667" y2="90476"/>
                        <a14:foregroundMark x1="16667" y1="90476" x2="12025" y2="91626"/>
                        <a14:foregroundMark x1="38371" y1="37015" x2="38568" y2="37069"/>
                        <a14:foregroundMark x1="91561" y1="92447" x2="86709" y2="93432"/>
                        <a14:foregroundMark x1="84404" y1="24038" x2="83486" y2="24038"/>
                        <a14:foregroundMark x1="85895" y1="23077" x2="86217" y2="20380"/>
                        <a14:foregroundMark x1="85321" y1="27885" x2="85895" y2="23077"/>
                        <a14:foregroundMark x1="83486" y1="23077" x2="83486" y2="21154"/>
                        <a14:foregroundMark x1="83486" y1="25000" x2="83486" y2="23077"/>
                        <a14:foregroundMark x1="64220" y1="47115" x2="66972" y2="44231"/>
                        <a14:foregroundMark x1="65138" y1="46154" x2="66972" y2="45192"/>
                        <a14:foregroundMark x1="61468" y1="64423" x2="69725" y2="67308"/>
                        <a14:foregroundMark x1="21101" y1="72115" x2="32110" y2="68269"/>
                        <a14:backgroundMark x1="51376" y1="39423" x2="51376" y2="39423"/>
                        <a14:backgroundMark x1="51376" y1="39423" x2="58716" y2="39423"/>
                        <a14:backgroundMark x1="39450" y1="39423" x2="49541" y2="42308"/>
                        <a14:backgroundMark x1="55963" y1="47115" x2="46789" y2="47115"/>
                        <a14:backgroundMark x1="38532" y1="32692" x2="38532" y2="30769"/>
                        <a14:backgroundMark x1="37615" y1="35577" x2="33945" y2="34615"/>
                        <a14:backgroundMark x1="41284" y1="37500" x2="42202" y2="37500"/>
                        <a14:backgroundMark x1="33945" y1="31731" x2="37615" y2="34615"/>
                        <a14:backgroundMark x1="37615" y1="39423" x2="42202" y2="34615"/>
                        <a14:backgroundMark x1="43119" y1="47115" x2="48624" y2="50000"/>
                        <a14:backgroundMark x1="58716" y1="48077" x2="65138" y2="42308"/>
                        <a14:backgroundMark x1="55963" y1="42308" x2="59633" y2="45192"/>
                        <a14:backgroundMark x1="60550" y1="43269" x2="60550" y2="45192"/>
                        <a14:backgroundMark x1="55046" y1="49038" x2="56881" y2="49038"/>
                        <a14:backgroundMark x1="63303" y1="40385" x2="64220" y2="43269"/>
                        <a14:backgroundMark x1="81651" y1="23077" x2="82569" y2="23077"/>
                        <a14:backgroundMark x1="88073" y1="20192" x2="87156" y2="21154"/>
                        <a14:backgroundMark x1="87156" y1="23077" x2="87156" y2="23077"/>
                      </a14:backgroundRemoval>
                    </a14:imgEffect>
                  </a14:imgLayer>
                </a14:imgProps>
              </a:ext>
              <a:ext uri="{28A0092B-C50C-407E-A947-70E740481C1C}">
                <a14:useLocalDpi xmlns:a14="http://schemas.microsoft.com/office/drawing/2010/main" val="0"/>
              </a:ext>
            </a:extLst>
          </a:blip>
          <a:stretch>
            <a:fillRect/>
          </a:stretch>
        </p:blipFill>
        <p:spPr>
          <a:xfrm flipH="1">
            <a:off x="4807625" y="1050330"/>
            <a:ext cx="451169" cy="432126"/>
          </a:xfrm>
          <a:prstGeom prst="rect">
            <a:avLst/>
          </a:prstGeom>
        </p:spPr>
      </p:pic>
      <p:sp>
        <p:nvSpPr>
          <p:cNvPr id="50" name="TextBox 49">
            <a:extLst>
              <a:ext uri="{FF2B5EF4-FFF2-40B4-BE49-F238E27FC236}">
                <a16:creationId xmlns:a16="http://schemas.microsoft.com/office/drawing/2014/main" id="{EFE283A4-4F8F-BD79-E550-426C828875E1}"/>
              </a:ext>
            </a:extLst>
          </p:cNvPr>
          <p:cNvSpPr txBox="1"/>
          <p:nvPr/>
        </p:nvSpPr>
        <p:spPr>
          <a:xfrm>
            <a:off x="7340206" y="1729093"/>
            <a:ext cx="4559364" cy="1134221"/>
          </a:xfrm>
          <a:prstGeom prst="rect">
            <a:avLst/>
          </a:prstGeom>
          <a:noFill/>
        </p:spPr>
        <p:txBody>
          <a:bodyPr wrap="square">
            <a:spAutoFit/>
          </a:bodyPr>
          <a:lstStyle/>
          <a:p>
            <a:pPr marL="342900" indent="-342900">
              <a:lnSpc>
                <a:spcPct val="116000"/>
              </a:lnSpc>
              <a:spcAft>
                <a:spcPts val="80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Using the proposed</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application, we hope to provide low-cost subscription plans considering each sides.</a:t>
            </a:r>
          </a:p>
        </p:txBody>
      </p:sp>
      <p:sp>
        <p:nvSpPr>
          <p:cNvPr id="2" name="Rectangle 1">
            <a:extLst>
              <a:ext uri="{FF2B5EF4-FFF2-40B4-BE49-F238E27FC236}">
                <a16:creationId xmlns:a16="http://schemas.microsoft.com/office/drawing/2014/main" id="{7EE7C72F-9A0B-6B38-CBF9-AFDF65687680}"/>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211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p:cNvSpPr/>
          <p:nvPr/>
        </p:nvSpPr>
        <p:spPr>
          <a:xfrm>
            <a:off x="-1454698" y="914663"/>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7" name="Group 7"/>
          <p:cNvGrpSpPr/>
          <p:nvPr/>
        </p:nvGrpSpPr>
        <p:grpSpPr>
          <a:xfrm>
            <a:off x="-3068042" y="-2658804"/>
            <a:ext cx="6136083" cy="5317608"/>
            <a:chOff x="0" y="0"/>
            <a:chExt cx="877090" cy="760098"/>
          </a:xfrm>
        </p:grpSpPr>
        <p:sp>
          <p:nvSpPr>
            <p:cNvPr id="8" name="Freeform 8"/>
            <p:cNvSpPr/>
            <p:nvPr/>
          </p:nvSpPr>
          <p:spPr>
            <a:xfrm>
              <a:off x="176103" y="0"/>
              <a:ext cx="524884" cy="760098"/>
            </a:xfrm>
            <a:custGeom>
              <a:avLst/>
              <a:gdLst/>
              <a:ahLst/>
              <a:cxnLst/>
              <a:rect l="l" t="t" r="r" b="b"/>
              <a:pathLst>
                <a:path w="524884" h="760098">
                  <a:moveTo>
                    <a:pt x="262442" y="0"/>
                  </a:moveTo>
                  <a:cubicBezTo>
                    <a:pt x="420402" y="59833"/>
                    <a:pt x="524884" y="211136"/>
                    <a:pt x="524884" y="380049"/>
                  </a:cubicBezTo>
                  <a:cubicBezTo>
                    <a:pt x="524884" y="548961"/>
                    <a:pt x="420402" y="700264"/>
                    <a:pt x="262442" y="760098"/>
                  </a:cubicBezTo>
                  <a:cubicBezTo>
                    <a:pt x="104482" y="700264"/>
                    <a:pt x="0" y="548961"/>
                    <a:pt x="0" y="380049"/>
                  </a:cubicBezTo>
                  <a:cubicBezTo>
                    <a:pt x="0" y="211136"/>
                    <a:pt x="104482" y="59833"/>
                    <a:pt x="262442" y="0"/>
                  </a:cubicBezTo>
                  <a:close/>
                </a:path>
              </a:pathLst>
            </a:custGeom>
            <a:solidFill>
              <a:srgbClr val="004AAD"/>
            </a:solidFill>
            <a:ln>
              <a:noFill/>
            </a:ln>
          </p:spPr>
          <p:txBody>
            <a:bodyPr/>
            <a:lstStyle/>
            <a:p>
              <a:endParaRPr lang="en-US" sz="1200"/>
            </a:p>
          </p:txBody>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TextBox 10"/>
          <p:cNvSpPr txBox="1"/>
          <p:nvPr/>
        </p:nvSpPr>
        <p:spPr>
          <a:xfrm>
            <a:off x="1447800" y="179373"/>
            <a:ext cx="1930201" cy="610745"/>
          </a:xfrm>
          <a:prstGeom prst="rect">
            <a:avLst/>
          </a:prstGeom>
        </p:spPr>
        <p:txBody>
          <a:bodyPr wrap="square" lIns="0" tIns="0" rIns="0" bIns="0" rtlCol="0" anchor="t">
            <a:spAutoFit/>
          </a:bodyPr>
          <a:lstStyle/>
          <a:p>
            <a:pPr>
              <a:lnSpc>
                <a:spcPts val="5103"/>
              </a:lnSpc>
              <a:spcBef>
                <a:spcPct val="0"/>
              </a:spcBef>
            </a:pPr>
            <a:r>
              <a:rPr lang="en-US" sz="4000" b="1" spc="362"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a:t>
            </a:r>
            <a:r>
              <a:rPr lang="en-US" sz="4000" b="1" spc="362" dirty="0">
                <a:latin typeface="Cambria Math" panose="02040503050406030204" pitchFamily="18" charset="0"/>
                <a:ea typeface="Cambria Math" panose="02040503050406030204" pitchFamily="18" charset="0"/>
                <a:cs typeface="Times New Roman" panose="02020603050405020304" pitchFamily="18" charset="0"/>
              </a:rPr>
              <a:t>udget</a:t>
            </a:r>
          </a:p>
        </p:txBody>
      </p:sp>
      <p:graphicFrame>
        <p:nvGraphicFramePr>
          <p:cNvPr id="3" name="Table 2">
            <a:extLst>
              <a:ext uri="{FF2B5EF4-FFF2-40B4-BE49-F238E27FC236}">
                <a16:creationId xmlns:a16="http://schemas.microsoft.com/office/drawing/2014/main" id="{AC78EAFA-0DE1-FCD3-A65D-9360029DA0D3}"/>
              </a:ext>
            </a:extLst>
          </p:cNvPr>
          <p:cNvGraphicFramePr>
            <a:graphicFrameLocks noGrp="1"/>
          </p:cNvGraphicFramePr>
          <p:nvPr>
            <p:extLst>
              <p:ext uri="{D42A27DB-BD31-4B8C-83A1-F6EECF244321}">
                <p14:modId xmlns:p14="http://schemas.microsoft.com/office/powerpoint/2010/main" val="2491367311"/>
              </p:ext>
            </p:extLst>
          </p:nvPr>
        </p:nvGraphicFramePr>
        <p:xfrm>
          <a:off x="1857802" y="925813"/>
          <a:ext cx="8657798" cy="5189095"/>
        </p:xfrm>
        <a:graphic>
          <a:graphicData uri="http://schemas.openxmlformats.org/drawingml/2006/table">
            <a:tbl>
              <a:tblPr firstRow="1" firstCol="1">
                <a:tableStyleId>{5C22544A-7EE6-4342-B048-85BDC9FD1C3A}</a:tableStyleId>
              </a:tblPr>
              <a:tblGrid>
                <a:gridCol w="3077199">
                  <a:extLst>
                    <a:ext uri="{9D8B030D-6E8A-4147-A177-3AD203B41FA5}">
                      <a16:colId xmlns:a16="http://schemas.microsoft.com/office/drawing/2014/main" val="1158943351"/>
                    </a:ext>
                  </a:extLst>
                </a:gridCol>
                <a:gridCol w="3077199">
                  <a:extLst>
                    <a:ext uri="{9D8B030D-6E8A-4147-A177-3AD203B41FA5}">
                      <a16:colId xmlns:a16="http://schemas.microsoft.com/office/drawing/2014/main" val="704881136"/>
                    </a:ext>
                  </a:extLst>
                </a:gridCol>
                <a:gridCol w="2503400">
                  <a:extLst>
                    <a:ext uri="{9D8B030D-6E8A-4147-A177-3AD203B41FA5}">
                      <a16:colId xmlns:a16="http://schemas.microsoft.com/office/drawing/2014/main" val="3915365894"/>
                    </a:ext>
                  </a:extLst>
                </a:gridCol>
              </a:tblGrid>
              <a:tr h="909740">
                <a:tc>
                  <a:txBody>
                    <a:bodyPr/>
                    <a:lstStyle/>
                    <a:p>
                      <a:pPr algn="ctr">
                        <a:lnSpc>
                          <a:spcPct val="116000"/>
                        </a:lnSpc>
                        <a:spcAft>
                          <a:spcPts val="800"/>
                        </a:spcAft>
                      </a:pPr>
                      <a:r>
                        <a:rPr lang="en-US" sz="1600" dirty="0">
                          <a:effectLst/>
                        </a:rPr>
                        <a:t>Component</a:t>
                      </a:r>
                    </a:p>
                    <a:p>
                      <a:pPr algn="ctr">
                        <a:lnSpc>
                          <a:spcPct val="116000"/>
                        </a:lnSpc>
                        <a:spcAft>
                          <a:spcPts val="800"/>
                        </a:spcAft>
                      </a:pPr>
                      <a:r>
                        <a:rPr lang="en-US" sz="1600" dirty="0">
                          <a:effectLst/>
                        </a:rPr>
                        <a:t> </a:t>
                      </a:r>
                    </a:p>
                    <a:p>
                      <a:pPr algn="ctr">
                        <a:lnSpc>
                          <a:spcPct val="116000"/>
                        </a:lnSpc>
                        <a:spcAft>
                          <a:spcPts val="800"/>
                        </a:spcAft>
                      </a:pPr>
                      <a:r>
                        <a:rPr lang="en-US" sz="1600" dirty="0">
                          <a:effectLst/>
                        </a:rPr>
                        <a:t> </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Amount (USD)</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600" dirty="0">
                          <a:effectLst/>
                        </a:rPr>
                        <a:t>Amount (LKR)</a:t>
                      </a:r>
                      <a:endParaRPr lang="en-US" sz="16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1751787161"/>
                  </a:ext>
                </a:extLst>
              </a:tr>
              <a:tr h="1035980">
                <a:tc>
                  <a:txBody>
                    <a:bodyPr/>
                    <a:lstStyle/>
                    <a:p>
                      <a:pPr algn="l">
                        <a:lnSpc>
                          <a:spcPct val="116000"/>
                        </a:lnSpc>
                        <a:spcAft>
                          <a:spcPts val="800"/>
                        </a:spcAft>
                      </a:pPr>
                      <a:r>
                        <a:rPr lang="en-US" sz="1400" dirty="0">
                          <a:effectLst/>
                        </a:rPr>
                        <a:t>Travelling fee for the possible consultation sessions</a:t>
                      </a:r>
                    </a:p>
                    <a:p>
                      <a:pPr algn="l">
                        <a:lnSpc>
                          <a:spcPct val="116000"/>
                        </a:lnSpc>
                        <a:spcAft>
                          <a:spcPts val="800"/>
                        </a:spcAft>
                      </a:pPr>
                      <a:r>
                        <a:rPr lang="en-US" sz="1400" dirty="0">
                          <a:effectLst/>
                        </a:rPr>
                        <a:t>(visit external supervisor)</a:t>
                      </a:r>
                    </a:p>
                    <a:p>
                      <a:pPr algn="l">
                        <a:lnSpc>
                          <a:spcPct val="116000"/>
                        </a:lnSpc>
                        <a:spcAft>
                          <a:spcPts val="800"/>
                        </a:spcAft>
                      </a:pPr>
                      <a:r>
                        <a:rPr lang="en-US" sz="1400" dirty="0">
                          <a:effectLst/>
                        </a:rPr>
                        <a:t> </a:t>
                      </a:r>
                      <a:endParaRPr lang="en-US" sz="14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400" b="1" dirty="0">
                          <a:effectLst/>
                        </a:rPr>
                        <a:t>1.67</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400" b="1">
                          <a:effectLst/>
                        </a:rPr>
                        <a:t>750.00</a:t>
                      </a:r>
                      <a:endParaRPr lang="en-US" sz="1400" b="1">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622779191"/>
                  </a:ext>
                </a:extLst>
              </a:tr>
              <a:tr h="1035980">
                <a:tc>
                  <a:txBody>
                    <a:bodyPr/>
                    <a:lstStyle/>
                    <a:p>
                      <a:pPr algn="l">
                        <a:lnSpc>
                          <a:spcPct val="116000"/>
                        </a:lnSpc>
                        <a:spcAft>
                          <a:spcPts val="800"/>
                        </a:spcAft>
                      </a:pPr>
                      <a:r>
                        <a:rPr lang="en-US" sz="1400" dirty="0">
                          <a:effectLst/>
                        </a:rPr>
                        <a:t>Internet charges (Technical information)</a:t>
                      </a:r>
                    </a:p>
                    <a:p>
                      <a:pPr algn="l">
                        <a:lnSpc>
                          <a:spcPct val="116000"/>
                        </a:lnSpc>
                        <a:spcAft>
                          <a:spcPts val="800"/>
                        </a:spcAft>
                      </a:pPr>
                      <a:r>
                        <a:rPr lang="en-US" sz="1400" dirty="0">
                          <a:effectLst/>
                        </a:rPr>
                        <a:t> </a:t>
                      </a:r>
                    </a:p>
                    <a:p>
                      <a:pPr algn="l">
                        <a:lnSpc>
                          <a:spcPct val="116000"/>
                        </a:lnSpc>
                        <a:spcAft>
                          <a:spcPts val="800"/>
                        </a:spcAft>
                      </a:pPr>
                      <a:r>
                        <a:rPr lang="en-US" sz="1400" dirty="0">
                          <a:effectLst/>
                        </a:rPr>
                        <a:t> </a:t>
                      </a:r>
                      <a:endParaRPr lang="en-US" sz="14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400" b="1" dirty="0">
                          <a:effectLst/>
                        </a:rPr>
                        <a:t>10.00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400" b="1" dirty="0">
                          <a:effectLst/>
                        </a:rPr>
                        <a:t>3000.00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109695724"/>
                  </a:ext>
                </a:extLst>
              </a:tr>
              <a:tr h="946685">
                <a:tc>
                  <a:txBody>
                    <a:bodyPr/>
                    <a:lstStyle/>
                    <a:p>
                      <a:pPr algn="l">
                        <a:lnSpc>
                          <a:spcPct val="116000"/>
                        </a:lnSpc>
                        <a:spcAft>
                          <a:spcPts val="800"/>
                        </a:spcAft>
                      </a:pPr>
                      <a:r>
                        <a:rPr lang="en-US" sz="1400" dirty="0">
                          <a:effectLst/>
                        </a:rPr>
                        <a:t>Technical consultation charges (External technical information session)</a:t>
                      </a:r>
                    </a:p>
                    <a:p>
                      <a:pPr algn="l">
                        <a:lnSpc>
                          <a:spcPct val="116000"/>
                        </a:lnSpc>
                        <a:spcAft>
                          <a:spcPts val="800"/>
                        </a:spcAft>
                      </a:pPr>
                      <a:r>
                        <a:rPr lang="en-US" sz="1400" dirty="0">
                          <a:effectLst/>
                        </a:rPr>
                        <a:t> </a:t>
                      </a:r>
                      <a:endParaRPr lang="en-US" sz="1400"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400" b="1" dirty="0">
                          <a:effectLst/>
                        </a:rPr>
                        <a:t>10.00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400" b="1" dirty="0">
                          <a:effectLst/>
                        </a:rPr>
                        <a:t>3000.00</a:t>
                      </a:r>
                      <a:endParaRPr lang="en-US" sz="14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3449873935"/>
                  </a:ext>
                </a:extLst>
              </a:tr>
              <a:tr h="632202">
                <a:tc>
                  <a:txBody>
                    <a:bodyPr/>
                    <a:lstStyle/>
                    <a:p>
                      <a:pPr algn="l">
                        <a:lnSpc>
                          <a:spcPct val="116000"/>
                        </a:lnSpc>
                        <a:spcAft>
                          <a:spcPts val="800"/>
                        </a:spcAft>
                      </a:pPr>
                      <a:r>
                        <a:rPr lang="en-US" sz="1800" b="1" dirty="0">
                          <a:effectLst/>
                        </a:rPr>
                        <a:t>TOTAL</a:t>
                      </a:r>
                    </a:p>
                    <a:p>
                      <a:pPr algn="l">
                        <a:lnSpc>
                          <a:spcPct val="116000"/>
                        </a:lnSpc>
                        <a:spcAft>
                          <a:spcPts val="800"/>
                        </a:spcAft>
                      </a:pPr>
                      <a:r>
                        <a:rPr lang="en-US" sz="1800" b="1" dirty="0">
                          <a:effectLst/>
                        </a:rPr>
                        <a:t> </a:t>
                      </a:r>
                      <a:endParaRPr lang="en-US" sz="18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16000"/>
                        </a:lnSpc>
                        <a:spcAft>
                          <a:spcPts val="800"/>
                        </a:spcAft>
                      </a:pPr>
                      <a:r>
                        <a:rPr lang="en-US" sz="1800" b="1" dirty="0">
                          <a:effectLst/>
                        </a:rPr>
                        <a:t>21.67</a:t>
                      </a:r>
                      <a:endParaRPr lang="en-US" sz="18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tc>
                  <a:txBody>
                    <a:bodyPr/>
                    <a:lstStyle/>
                    <a:p>
                      <a:pPr algn="ctr">
                        <a:lnSpc>
                          <a:spcPct val="116000"/>
                        </a:lnSpc>
                        <a:spcAft>
                          <a:spcPts val="800"/>
                        </a:spcAft>
                      </a:pPr>
                      <a:r>
                        <a:rPr lang="en-US" sz="1800" b="1" dirty="0">
                          <a:effectLst/>
                        </a:rPr>
                        <a:t>6750.00</a:t>
                      </a:r>
                      <a:endParaRPr lang="en-US" sz="1800" b="1" dirty="0">
                        <a:effectLst/>
                        <a:latin typeface="Aptos" panose="020B0004020202020204" pitchFamily="34" charset="0"/>
                        <a:ea typeface="Times New Roman" panose="02020603050405020304" pitchFamily="18" charset="0"/>
                        <a:cs typeface="Iskoola Pota" panose="020B0502040204020203" pitchFamily="34" charset="0"/>
                      </a:endParaRPr>
                    </a:p>
                  </a:txBody>
                  <a:tcPr marL="68580" marR="68580" marT="0" marB="0" anchor="ctr"/>
                </a:tc>
                <a:extLst>
                  <a:ext uri="{0D108BD9-81ED-4DB2-BD59-A6C34878D82A}">
                    <a16:rowId xmlns:a16="http://schemas.microsoft.com/office/drawing/2014/main" val="2226489188"/>
                  </a:ext>
                </a:extLst>
              </a:tr>
            </a:tbl>
          </a:graphicData>
        </a:graphic>
      </p:graphicFrame>
    </p:spTree>
    <p:extLst>
      <p:ext uri="{BB962C8B-B14F-4D97-AF65-F5344CB8AC3E}">
        <p14:creationId xmlns:p14="http://schemas.microsoft.com/office/powerpoint/2010/main" val="329962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ocument 1">
            <a:extLst>
              <a:ext uri="{FF2B5EF4-FFF2-40B4-BE49-F238E27FC236}">
                <a16:creationId xmlns:a16="http://schemas.microsoft.com/office/drawing/2014/main" id="{D92AD37E-162F-4A05-734D-283A73A7A5CD}"/>
              </a:ext>
            </a:extLst>
          </p:cNvPr>
          <p:cNvSpPr/>
          <p:nvPr/>
        </p:nvSpPr>
        <p:spPr>
          <a:xfrm>
            <a:off x="1676400" y="1701800"/>
            <a:ext cx="8991599" cy="4241800"/>
          </a:xfrm>
          <a:prstGeom prst="flowChartDocumen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reeform 16"/>
          <p:cNvSpPr/>
          <p:nvPr/>
        </p:nvSpPr>
        <p:spPr>
          <a:xfrm>
            <a:off x="11022386" y="4817688"/>
            <a:ext cx="2745629" cy="2436122"/>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4" name="TextBox 14"/>
          <p:cNvSpPr txBox="1"/>
          <p:nvPr/>
        </p:nvSpPr>
        <p:spPr>
          <a:xfrm>
            <a:off x="1170539" y="543077"/>
            <a:ext cx="5428748" cy="629339"/>
          </a:xfrm>
          <a:prstGeom prst="rect">
            <a:avLst/>
          </a:prstGeom>
        </p:spPr>
        <p:txBody>
          <a:bodyPr wrap="square" lIns="0" tIns="0" rIns="0" bIns="0" rtlCol="0" anchor="t">
            <a:spAutoFit/>
          </a:bodyPr>
          <a:lstStyle/>
          <a:p>
            <a:pPr>
              <a:lnSpc>
                <a:spcPts val="5304"/>
              </a:lnSpc>
              <a:spcBef>
                <a:spcPct val="0"/>
              </a:spcBef>
            </a:pP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Research Question</a:t>
            </a:r>
            <a:endParaRPr lang="en-US" sz="3844" spc="377" dirty="0">
              <a:solidFill>
                <a:srgbClr val="231F20"/>
              </a:solidFill>
              <a:latin typeface="Cambria Math" panose="02040503050406030204" pitchFamily="18" charset="0"/>
              <a:ea typeface="Cambria Math" panose="02040503050406030204" pitchFamily="18" charset="0"/>
            </a:endParaRPr>
          </a:p>
        </p:txBody>
      </p:sp>
      <p:sp>
        <p:nvSpPr>
          <p:cNvPr id="17" name="Freeform 17"/>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22" name="TextBox 22"/>
          <p:cNvSpPr txBox="1"/>
          <p:nvPr/>
        </p:nvSpPr>
        <p:spPr>
          <a:xfrm>
            <a:off x="2005409" y="2457708"/>
            <a:ext cx="8406496" cy="1942583"/>
          </a:xfrm>
          <a:prstGeom prst="rect">
            <a:avLst/>
          </a:prstGeom>
        </p:spPr>
        <p:txBody>
          <a:bodyPr wrap="square" lIns="0" tIns="0" rIns="0" bIns="0" rtlCol="0" anchor="t">
            <a:spAutoFit/>
          </a:bodyPr>
          <a:lstStyle/>
          <a:p>
            <a:pPr algn="just">
              <a:lnSpc>
                <a:spcPct val="107000"/>
              </a:lnSpc>
              <a:spcAft>
                <a:spcPts val="800"/>
              </a:spcAft>
            </a:pPr>
            <a:r>
              <a:rPr lang="en-US" sz="3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How can user behaviors on social media be analyzed to uncover their true mental health status, particularly among youth who may be masking their real emotions behind a digital facade?</a:t>
            </a:r>
            <a:endParaRPr lang="en-US" sz="3000" kern="100" dirty="0">
              <a:ln w="0"/>
              <a:effectLst>
                <a:outerShdw blurRad="38100" dist="19050" dir="2700000" algn="tl" rotWithShape="0">
                  <a:schemeClr val="dk1">
                    <a:alpha val="40000"/>
                  </a:schemeClr>
                </a:outerShdw>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3" name="Picture 2" descr="A black and white question mark&#10;&#10;Description automatically generated">
            <a:extLst>
              <a:ext uri="{FF2B5EF4-FFF2-40B4-BE49-F238E27FC236}">
                <a16:creationId xmlns:a16="http://schemas.microsoft.com/office/drawing/2014/main" id="{BA51715C-EF5F-FDB9-F0BF-F9C7AE50CE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3393" y="413502"/>
            <a:ext cx="1270000" cy="1155959"/>
          </a:xfrm>
          <a:prstGeom prst="rect">
            <a:avLst/>
          </a:prstGeom>
        </p:spPr>
      </p:pic>
      <p:pic>
        <p:nvPicPr>
          <p:cNvPr id="8" name="Picture 7" descr="A person holding a phone&#10;&#10;Description automatically generated">
            <a:extLst>
              <a:ext uri="{FF2B5EF4-FFF2-40B4-BE49-F238E27FC236}">
                <a16:creationId xmlns:a16="http://schemas.microsoft.com/office/drawing/2014/main" id="{9ECA79CE-C584-7CB3-A5D2-6BCFF5633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400291"/>
            <a:ext cx="3662575" cy="212750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grpSp>
        <p:nvGrpSpPr>
          <p:cNvPr id="6" name="Group 6"/>
          <p:cNvGrpSpPr/>
          <p:nvPr/>
        </p:nvGrpSpPr>
        <p:grpSpPr>
          <a:xfrm rot="826432">
            <a:off x="-1252659" y="-1037252"/>
            <a:ext cx="3201740" cy="8554614"/>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004AAD"/>
            </a:solidFill>
          </p:spPr>
          <p:txBody>
            <a:bodyPr/>
            <a:lstStyle/>
            <a:p>
              <a:endParaRPr lang="en-US" sz="1200"/>
            </a:p>
          </p:txBody>
        </p:sp>
        <p:sp>
          <p:nvSpPr>
            <p:cNvPr id="8" name="TextBox 8"/>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rot="773821">
            <a:off x="2816820" y="-3248379"/>
            <a:ext cx="209222" cy="565489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8B6FF"/>
            </a:solidFill>
          </p:spPr>
          <p:txBody>
            <a:bodyPr/>
            <a:lstStyle/>
            <a:p>
              <a:endParaRPr lang="en-US" sz="1200"/>
            </a:p>
          </p:txBody>
        </p:sp>
        <p:sp>
          <p:nvSpPr>
            <p:cNvPr id="14" name="TextBox 14"/>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pic>
        <p:nvPicPr>
          <p:cNvPr id="9" name="Picture 8" descr="A document with a signature&#10;&#10;Description automatically generated">
            <a:extLst>
              <a:ext uri="{FF2B5EF4-FFF2-40B4-BE49-F238E27FC236}">
                <a16:creationId xmlns:a16="http://schemas.microsoft.com/office/drawing/2014/main" id="{11BF3957-999E-DEFE-249B-4F7A82388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204" y="0"/>
            <a:ext cx="6821805" cy="6781800"/>
          </a:xfrm>
          <a:prstGeom prst="rect">
            <a:avLst/>
          </a:prstGeom>
        </p:spPr>
      </p:pic>
      <p:sp>
        <p:nvSpPr>
          <p:cNvPr id="10" name="TextBox 9">
            <a:extLst>
              <a:ext uri="{FF2B5EF4-FFF2-40B4-BE49-F238E27FC236}">
                <a16:creationId xmlns:a16="http://schemas.microsoft.com/office/drawing/2014/main" id="{63AB343B-5DE8-B7EC-7814-7302672CE62A}"/>
              </a:ext>
            </a:extLst>
          </p:cNvPr>
          <p:cNvSpPr txBox="1"/>
          <p:nvPr/>
        </p:nvSpPr>
        <p:spPr>
          <a:xfrm>
            <a:off x="251243" y="304800"/>
            <a:ext cx="2384228" cy="707886"/>
          </a:xfrm>
          <a:prstGeom prst="rect">
            <a:avLst/>
          </a:prstGeom>
          <a:noFill/>
        </p:spPr>
        <p:txBody>
          <a:bodyPr wrap="square" rtlCol="0">
            <a:spAutoFit/>
          </a:bodyPr>
          <a:lstStyle/>
          <a:p>
            <a:r>
              <a:rPr lang="en-US" sz="4000" b="1" dirty="0">
                <a:solidFill>
                  <a:schemeClr val="bg1"/>
                </a:solidFill>
                <a:latin typeface="Cambria Math" panose="02040503050406030204" pitchFamily="18" charset="0"/>
                <a:ea typeface="Cambria Math" panose="02040503050406030204" pitchFamily="18" charset="0"/>
              </a:rPr>
              <a:t>Appendix</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on a colorful letters&#10;&#10;Description automatically generated">
            <a:extLst>
              <a:ext uri="{FF2B5EF4-FFF2-40B4-BE49-F238E27FC236}">
                <a16:creationId xmlns:a16="http://schemas.microsoft.com/office/drawing/2014/main" id="{764AE8F1-ADF0-FC7C-1286-DBF995AB6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954" y="633031"/>
            <a:ext cx="5516091" cy="5591937"/>
          </a:xfrm>
          <a:prstGeom prst="rect">
            <a:avLst/>
          </a:prstGeom>
        </p:spPr>
      </p:pic>
      <p:sp>
        <p:nvSpPr>
          <p:cNvPr id="3" name="Rectangle 2">
            <a:extLst>
              <a:ext uri="{FF2B5EF4-FFF2-40B4-BE49-F238E27FC236}">
                <a16:creationId xmlns:a16="http://schemas.microsoft.com/office/drawing/2014/main" id="{131419D6-F582-4A0E-D371-564115C79D6F}"/>
              </a:ext>
            </a:extLst>
          </p:cNvPr>
          <p:cNvSpPr/>
          <p:nvPr/>
        </p:nvSpPr>
        <p:spPr>
          <a:xfrm>
            <a:off x="11963400" y="-114300"/>
            <a:ext cx="1219200" cy="7086600"/>
          </a:xfrm>
          <a:prstGeom prst="rect">
            <a:avLst/>
          </a:prstGeom>
          <a:solidFill>
            <a:srgbClr val="004AA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227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1200"/>
          </a:p>
        </p:txBody>
      </p:sp>
      <p:sp>
        <p:nvSpPr>
          <p:cNvPr id="3" name="TextBox 3"/>
          <p:cNvSpPr txBox="1"/>
          <p:nvPr/>
        </p:nvSpPr>
        <p:spPr>
          <a:xfrm>
            <a:off x="1778000" y="2812892"/>
            <a:ext cx="4954817" cy="1779141"/>
          </a:xfrm>
          <a:prstGeom prst="rect">
            <a:avLst/>
          </a:prstGeom>
        </p:spPr>
        <p:txBody>
          <a:bodyPr lIns="0" tIns="0" rIns="0" bIns="0" rtlCol="0" anchor="t">
            <a:spAutoFit/>
          </a:bodyPr>
          <a:lstStyle/>
          <a:p>
            <a:pPr algn="ctr">
              <a:lnSpc>
                <a:spcPts val="6930"/>
              </a:lnSpc>
            </a:pPr>
            <a:r>
              <a:rPr lang="en-US" sz="7451" spc="805" dirty="0">
                <a:solidFill>
                  <a:srgbClr val="231F20"/>
                </a:solidFill>
                <a:latin typeface="Algerian" panose="04020705040A02060702" pitchFamily="82" charset="0"/>
              </a:rPr>
              <a:t>THANK YOU!</a:t>
            </a:r>
          </a:p>
        </p:txBody>
      </p:sp>
      <p:pic>
        <p:nvPicPr>
          <p:cNvPr id="5" name="Picture 4" descr="A hand holding a ball with social media icons&#10;&#10;Description automatically generated">
            <a:extLst>
              <a:ext uri="{FF2B5EF4-FFF2-40B4-BE49-F238E27FC236}">
                <a16:creationId xmlns:a16="http://schemas.microsoft.com/office/drawing/2014/main" id="{1580821D-6955-5798-8687-B3AE93B68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73398"/>
            <a:ext cx="5130800" cy="4013200"/>
          </a:xfrm>
          <a:prstGeom prst="rect">
            <a:avLst/>
          </a:prstGeom>
        </p:spPr>
      </p:pic>
      <p:sp>
        <p:nvSpPr>
          <p:cNvPr id="9" name="Hexagon 8">
            <a:extLst>
              <a:ext uri="{FF2B5EF4-FFF2-40B4-BE49-F238E27FC236}">
                <a16:creationId xmlns:a16="http://schemas.microsoft.com/office/drawing/2014/main" id="{5DC834F2-9DBF-E73A-7864-84FED42D6B59}"/>
              </a:ext>
            </a:extLst>
          </p:cNvPr>
          <p:cNvSpPr/>
          <p:nvPr/>
        </p:nvSpPr>
        <p:spPr>
          <a:xfrm>
            <a:off x="-1295400" y="-114300"/>
            <a:ext cx="2362200" cy="7086600"/>
          </a:xfrm>
          <a:prstGeom prst="hexag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a:xfrm>
            <a:off x="914400" y="6927"/>
            <a:ext cx="10363200" cy="1261884"/>
          </a:xfrm>
        </p:spPr>
        <p:txBody>
          <a:bodyPr>
            <a:normAutofit/>
          </a:bodyPr>
          <a:lstStyle/>
          <a:p>
            <a:pPr lvl="1" algn="ct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Objectives</a:t>
            </a:r>
          </a:p>
        </p:txBody>
      </p:sp>
      <p:sp>
        <p:nvSpPr>
          <p:cNvPr id="5" name="Rectangle 4">
            <a:extLst>
              <a:ext uri="{FF2B5EF4-FFF2-40B4-BE49-F238E27FC236}">
                <a16:creationId xmlns:a16="http://schemas.microsoft.com/office/drawing/2014/main" id="{CDD9ED9A-8D4E-43C5-5E51-3FD66B6340F2}"/>
              </a:ext>
            </a:extLst>
          </p:cNvPr>
          <p:cNvSpPr/>
          <p:nvPr/>
        </p:nvSpPr>
        <p:spPr>
          <a:xfrm>
            <a:off x="11734800" y="-114300"/>
            <a:ext cx="1219200" cy="7086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AE23675-3B37-C41F-DA6F-C31924D256B3}"/>
              </a:ext>
            </a:extLst>
          </p:cNvPr>
          <p:cNvSpPr txBox="1"/>
          <p:nvPr/>
        </p:nvSpPr>
        <p:spPr>
          <a:xfrm>
            <a:off x="1502664" y="1139860"/>
            <a:ext cx="9186672" cy="1261884"/>
          </a:xfrm>
          <a:prstGeom prst="rect">
            <a:avLst/>
          </a:prstGeom>
          <a:gradFill flip="none" rotWithShape="1">
            <a:gsLst>
              <a:gs pos="0">
                <a:schemeClr val="accent2">
                  <a:tint val="1000"/>
                  <a:satMod val="100000"/>
                </a:schemeClr>
              </a:gs>
              <a:gs pos="68000">
                <a:schemeClr val="accent2">
                  <a:tint val="77000"/>
                  <a:satMod val="100000"/>
                </a:schemeClr>
              </a:gs>
              <a:gs pos="81000">
                <a:schemeClr val="accent2">
                  <a:tint val="79000"/>
                  <a:satMod val="100000"/>
                </a:schemeClr>
              </a:gs>
              <a:gs pos="86000">
                <a:schemeClr val="accent2">
                  <a:tint val="73000"/>
                  <a:satMod val="100000"/>
                </a:schemeClr>
              </a:gs>
              <a:gs pos="100000">
                <a:schemeClr val="accent2">
                  <a:tint val="35000"/>
                  <a:satMod val="100000"/>
                </a:schemeClr>
              </a:gs>
            </a:gsLst>
            <a:lin ang="18900000" scaled="1"/>
            <a:tileRect/>
          </a:gra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b="1" dirty="0">
                <a:ln w="3175">
                  <a:solidFill>
                    <a:schemeClr val="bg1"/>
                  </a:solidFill>
                  <a:prstDash val="solid"/>
                </a:ln>
                <a:solidFill>
                  <a:schemeClr val="tx1"/>
                </a:solidFill>
                <a:effectLst>
                  <a:outerShdw blurRad="12700" dist="38100" dir="2700000" algn="tl" rotWithShape="0">
                    <a:schemeClr val="bg1">
                      <a:lumMod val="50000"/>
                    </a:schemeClr>
                  </a:outerShdw>
                </a:effectLst>
              </a:rPr>
              <a:t>Main Objective</a:t>
            </a:r>
          </a:p>
          <a:p>
            <a:pPr algn="just"/>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Creating a mobile application to </a:t>
            </a: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DengXian" panose="02010600030101010101" pitchFamily="2" charset="-122"/>
                <a:cs typeface="Times New Roman" panose="02020603050405020304" pitchFamily="18" charset="0"/>
              </a:rPr>
              <a:t>identify the mental health status from the social media behavioral patterns </a:t>
            </a: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 young people from age 18 to 30.</a:t>
            </a:r>
          </a:p>
        </p:txBody>
      </p:sp>
      <p:sp>
        <p:nvSpPr>
          <p:cNvPr id="9" name="Rectangle: Diagonal Corners Rounded 8">
            <a:extLst>
              <a:ext uri="{FF2B5EF4-FFF2-40B4-BE49-F238E27FC236}">
                <a16:creationId xmlns:a16="http://schemas.microsoft.com/office/drawing/2014/main" id="{14868B53-8724-944A-F7E2-47B583AB2449}"/>
              </a:ext>
            </a:extLst>
          </p:cNvPr>
          <p:cNvSpPr/>
          <p:nvPr/>
        </p:nvSpPr>
        <p:spPr>
          <a:xfrm>
            <a:off x="4841599" y="3954081"/>
            <a:ext cx="2667002" cy="1004352"/>
          </a:xfrm>
          <a:prstGeom prst="round2DiagRect">
            <a:avLst>
              <a:gd name="adj1" fmla="val 0"/>
              <a:gd name="adj2" fmla="val 50000"/>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n w="3175">
                  <a:solidFill>
                    <a:schemeClr val="bg1"/>
                  </a:solidFill>
                  <a:prstDash val="solid"/>
                </a:ln>
                <a:solidFill>
                  <a:schemeClr val="tx1"/>
                </a:solidFill>
                <a:effectLst>
                  <a:outerShdw blurRad="12700" dist="38100" dir="2700000" algn="tl" rotWithShape="0">
                    <a:schemeClr val="bg1">
                      <a:lumMod val="50000"/>
                    </a:schemeClr>
                  </a:outerShdw>
                </a:effectLst>
              </a:rPr>
              <a:t>Sub Objectives</a:t>
            </a:r>
          </a:p>
        </p:txBody>
      </p:sp>
      <p:sp>
        <p:nvSpPr>
          <p:cNvPr id="10" name="Freeform 17">
            <a:extLst>
              <a:ext uri="{FF2B5EF4-FFF2-40B4-BE49-F238E27FC236}">
                <a16:creationId xmlns:a16="http://schemas.microsoft.com/office/drawing/2014/main" id="{1FF26C17-B775-4BF3-D7B5-E85F9636F0DC}"/>
              </a:ext>
            </a:extLst>
          </p:cNvPr>
          <p:cNvSpPr/>
          <p:nvPr/>
        </p:nvSpPr>
        <p:spPr>
          <a:xfrm flipH="1" flipV="1">
            <a:off x="-1372815" y="-532260"/>
            <a:ext cx="2745629" cy="2436122"/>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3" name="Oval 12">
            <a:extLst>
              <a:ext uri="{FF2B5EF4-FFF2-40B4-BE49-F238E27FC236}">
                <a16:creationId xmlns:a16="http://schemas.microsoft.com/office/drawing/2014/main" id="{0ED5FBAF-51B0-3D07-0136-854546F64CDA}"/>
              </a:ext>
            </a:extLst>
          </p:cNvPr>
          <p:cNvSpPr/>
          <p:nvPr/>
        </p:nvSpPr>
        <p:spPr>
          <a:xfrm>
            <a:off x="7965800" y="4876800"/>
            <a:ext cx="3540399" cy="1777817"/>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Track the accurate time and durations that user spends on social media platform</a:t>
            </a:r>
            <a:endParaRPr lang="en-US" sz="2000" b="1" dirty="0">
              <a:solidFill>
                <a:schemeClr val="bg1"/>
              </a:solidFill>
            </a:endParaRPr>
          </a:p>
        </p:txBody>
      </p:sp>
      <p:sp>
        <p:nvSpPr>
          <p:cNvPr id="14" name="Oval 13">
            <a:extLst>
              <a:ext uri="{FF2B5EF4-FFF2-40B4-BE49-F238E27FC236}">
                <a16:creationId xmlns:a16="http://schemas.microsoft.com/office/drawing/2014/main" id="{3ED89FC2-526D-4712-324A-F3BD5206949A}"/>
              </a:ext>
            </a:extLst>
          </p:cNvPr>
          <p:cNvSpPr/>
          <p:nvPr/>
        </p:nvSpPr>
        <p:spPr>
          <a:xfrm>
            <a:off x="1163186" y="5074586"/>
            <a:ext cx="3136903" cy="1530558"/>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Analyze user data and develop a data model to predict mental status</a:t>
            </a:r>
            <a:endParaRPr lang="en-US" sz="2000" b="1" dirty="0">
              <a:solidFill>
                <a:schemeClr val="bg1"/>
              </a:solidFill>
            </a:endParaRPr>
          </a:p>
        </p:txBody>
      </p:sp>
      <p:sp>
        <p:nvSpPr>
          <p:cNvPr id="18" name="Oval 17">
            <a:extLst>
              <a:ext uri="{FF2B5EF4-FFF2-40B4-BE49-F238E27FC236}">
                <a16:creationId xmlns:a16="http://schemas.microsoft.com/office/drawing/2014/main" id="{EEF44C12-D593-84A6-AE6D-9DB75880A542}"/>
              </a:ext>
            </a:extLst>
          </p:cNvPr>
          <p:cNvSpPr/>
          <p:nvPr/>
        </p:nvSpPr>
        <p:spPr>
          <a:xfrm>
            <a:off x="1155430" y="2663721"/>
            <a:ext cx="3136903" cy="1530558"/>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Identify the short-term mental status</a:t>
            </a:r>
            <a:endParaRPr lang="en-US" sz="2000" b="1" dirty="0">
              <a:solidFill>
                <a:schemeClr val="bg1"/>
              </a:solidFill>
            </a:endParaRPr>
          </a:p>
        </p:txBody>
      </p:sp>
      <p:sp>
        <p:nvSpPr>
          <p:cNvPr id="19" name="Oval 18">
            <a:extLst>
              <a:ext uri="{FF2B5EF4-FFF2-40B4-BE49-F238E27FC236}">
                <a16:creationId xmlns:a16="http://schemas.microsoft.com/office/drawing/2014/main" id="{7B7CA140-369F-AA27-C92D-F000AAA68BA4}"/>
              </a:ext>
            </a:extLst>
          </p:cNvPr>
          <p:cNvSpPr/>
          <p:nvPr/>
        </p:nvSpPr>
        <p:spPr>
          <a:xfrm>
            <a:off x="7965801" y="2663721"/>
            <a:ext cx="3136903" cy="1530558"/>
          </a:xfrm>
          <a:prstGeom prst="ellipse">
            <a:avLst/>
          </a:prstGeom>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bg1"/>
                </a:solidFill>
                <a:effectLst/>
                <a:latin typeface="Calibri" panose="020F0502020204030204" pitchFamily="34" charset="0"/>
                <a:ea typeface="DengXian" panose="02010600030101010101" pitchFamily="2" charset="-122"/>
                <a:cs typeface="Mangal" panose="02040503050203030202" pitchFamily="18" charset="0"/>
              </a:rPr>
              <a:t>Identify the long-term mental status</a:t>
            </a:r>
            <a:endParaRPr lang="en-US" sz="2000" b="1" dirty="0">
              <a:solidFill>
                <a:schemeClr val="bg1"/>
              </a:solidFill>
            </a:endParaRPr>
          </a:p>
        </p:txBody>
      </p:sp>
      <p:sp>
        <p:nvSpPr>
          <p:cNvPr id="20" name="Arrow: Right 19">
            <a:extLst>
              <a:ext uri="{FF2B5EF4-FFF2-40B4-BE49-F238E27FC236}">
                <a16:creationId xmlns:a16="http://schemas.microsoft.com/office/drawing/2014/main" id="{87C8E958-6002-D8CD-C76F-C25ECB64597C}"/>
              </a:ext>
            </a:extLst>
          </p:cNvPr>
          <p:cNvSpPr/>
          <p:nvPr/>
        </p:nvSpPr>
        <p:spPr>
          <a:xfrm rot="12786338">
            <a:off x="4287122" y="3390966"/>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B95B06C-8D33-281C-0677-1C02BEC4D5DF}"/>
              </a:ext>
            </a:extLst>
          </p:cNvPr>
          <p:cNvSpPr/>
          <p:nvPr/>
        </p:nvSpPr>
        <p:spPr>
          <a:xfrm rot="19901941">
            <a:off x="6788447" y="3414578"/>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5CF2E424-F012-ACA8-4017-6F8A54AF0AFD}"/>
              </a:ext>
            </a:extLst>
          </p:cNvPr>
          <p:cNvSpPr/>
          <p:nvPr/>
        </p:nvSpPr>
        <p:spPr>
          <a:xfrm rot="9068310">
            <a:off x="4381701" y="5278487"/>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C01188F-3D07-0875-954D-238B882D9D11}"/>
              </a:ext>
            </a:extLst>
          </p:cNvPr>
          <p:cNvSpPr/>
          <p:nvPr/>
        </p:nvSpPr>
        <p:spPr>
          <a:xfrm rot="1831117">
            <a:off x="6825113" y="5334000"/>
            <a:ext cx="1066800" cy="2401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678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DEA2B-2A46-4012-74B4-0D2E7B844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71089-5C32-648A-EB89-98E243A3D305}"/>
              </a:ext>
            </a:extLst>
          </p:cNvPr>
          <p:cNvSpPr>
            <a:spLocks noGrp="1"/>
          </p:cNvSpPr>
          <p:nvPr>
            <p:ph type="ctrTitle"/>
          </p:nvPr>
        </p:nvSpPr>
        <p:spPr>
          <a:xfrm>
            <a:off x="914400" y="-178513"/>
            <a:ext cx="10363200" cy="1143000"/>
          </a:xfrm>
        </p:spPr>
        <p:txBody>
          <a:bodyPr>
            <a:normAutofit/>
          </a:bodyPr>
          <a:lstStyle/>
          <a:p>
            <a:pPr lvl="1" algn="ct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Overall System Diagram </a:t>
            </a:r>
          </a:p>
        </p:txBody>
      </p:sp>
      <p:sp>
        <p:nvSpPr>
          <p:cNvPr id="3" name="Rectangle 2">
            <a:extLst>
              <a:ext uri="{FF2B5EF4-FFF2-40B4-BE49-F238E27FC236}">
                <a16:creationId xmlns:a16="http://schemas.microsoft.com/office/drawing/2014/main" id="{693F3CD9-B93F-2232-B433-A217089B838A}"/>
              </a:ext>
            </a:extLst>
          </p:cNvPr>
          <p:cNvSpPr/>
          <p:nvPr/>
        </p:nvSpPr>
        <p:spPr>
          <a:xfrm>
            <a:off x="76200" y="1143000"/>
            <a:ext cx="609600" cy="50292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Our System</a:t>
            </a:r>
          </a:p>
          <a:p>
            <a:pPr algn="ctr"/>
            <a:r>
              <a:rPr lang="en-US" sz="1600" dirty="0">
                <a:latin typeface="Times New Roman" panose="02020603050405020304" pitchFamily="18" charset="0"/>
                <a:cs typeface="Times New Roman" panose="02020603050405020304" pitchFamily="18" charset="0"/>
              </a:rPr>
              <a:t>(Health Hub)</a:t>
            </a:r>
          </a:p>
        </p:txBody>
      </p:sp>
      <p:sp>
        <p:nvSpPr>
          <p:cNvPr id="5" name="Rectangle 4">
            <a:extLst>
              <a:ext uri="{FF2B5EF4-FFF2-40B4-BE49-F238E27FC236}">
                <a16:creationId xmlns:a16="http://schemas.microsoft.com/office/drawing/2014/main" id="{0CA91361-487A-1657-EC2D-49E8930F3536}"/>
              </a:ext>
            </a:extLst>
          </p:cNvPr>
          <p:cNvSpPr/>
          <p:nvPr/>
        </p:nvSpPr>
        <p:spPr>
          <a:xfrm>
            <a:off x="838200" y="1143000"/>
            <a:ext cx="304800" cy="5029200"/>
          </a:xfrm>
          <a:prstGeom prst="rect">
            <a:avLst/>
          </a:prstGeom>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Social Media Platforms</a:t>
            </a:r>
          </a:p>
        </p:txBody>
      </p:sp>
      <p:grpSp>
        <p:nvGrpSpPr>
          <p:cNvPr id="12" name="Group 11">
            <a:extLst>
              <a:ext uri="{FF2B5EF4-FFF2-40B4-BE49-F238E27FC236}">
                <a16:creationId xmlns:a16="http://schemas.microsoft.com/office/drawing/2014/main" id="{A20DF963-EA9D-96C6-AE3C-685B78F7FDB2}"/>
              </a:ext>
            </a:extLst>
          </p:cNvPr>
          <p:cNvGrpSpPr/>
          <p:nvPr/>
        </p:nvGrpSpPr>
        <p:grpSpPr>
          <a:xfrm>
            <a:off x="1752600" y="804446"/>
            <a:ext cx="7333673" cy="1409972"/>
            <a:chOff x="1752600" y="804446"/>
            <a:chExt cx="7333673" cy="1409972"/>
          </a:xfrm>
        </p:grpSpPr>
        <p:sp>
          <p:nvSpPr>
            <p:cNvPr id="6" name="Rectangle 5">
              <a:extLst>
                <a:ext uri="{FF2B5EF4-FFF2-40B4-BE49-F238E27FC236}">
                  <a16:creationId xmlns:a16="http://schemas.microsoft.com/office/drawing/2014/main" id="{6D6A63A2-2541-726F-0308-2E4D0B831DFC}"/>
                </a:ext>
              </a:extLst>
            </p:cNvPr>
            <p:cNvSpPr/>
            <p:nvPr/>
          </p:nvSpPr>
          <p:spPr>
            <a:xfrm>
              <a:off x="1771073" y="1147618"/>
              <a:ext cx="7315200" cy="1066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342B1F6C-1A23-9CAF-2797-508BA1C61AE3}"/>
                </a:ext>
              </a:extLst>
            </p:cNvPr>
            <p:cNvSpPr txBox="1"/>
            <p:nvPr/>
          </p:nvSpPr>
          <p:spPr>
            <a:xfrm>
              <a:off x="1752600" y="804446"/>
              <a:ext cx="3190489" cy="338554"/>
            </a:xfrm>
            <a:prstGeom prst="rect">
              <a:avLst/>
            </a:prstGeom>
            <a:noFill/>
          </p:spPr>
          <p:txBody>
            <a:bodyPr wrap="none" rtlCol="0">
              <a:spAutoFit/>
            </a:bodyPr>
            <a:lstStyle/>
            <a:p>
              <a:r>
                <a:rPr lang="en-US" sz="1600" b="1" dirty="0"/>
                <a:t>Facial Expression Basis Analysis</a:t>
              </a:r>
            </a:p>
          </p:txBody>
        </p:sp>
        <p:sp>
          <p:nvSpPr>
            <p:cNvPr id="9" name="Rectangle: Rounded Corners 8">
              <a:extLst>
                <a:ext uri="{FF2B5EF4-FFF2-40B4-BE49-F238E27FC236}">
                  <a16:creationId xmlns:a16="http://schemas.microsoft.com/office/drawing/2014/main" id="{DC5FC100-DCD9-B73E-49C2-AFA91AF0C775}"/>
                </a:ext>
              </a:extLst>
            </p:cNvPr>
            <p:cNvSpPr/>
            <p:nvPr/>
          </p:nvSpPr>
          <p:spPr>
            <a:xfrm>
              <a:off x="2057400" y="1371600"/>
              <a:ext cx="1295400" cy="575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Scroll Detection</a:t>
              </a:r>
            </a:p>
          </p:txBody>
        </p:sp>
        <p:sp>
          <p:nvSpPr>
            <p:cNvPr id="10" name="Rectangle: Rounded Corners 9">
              <a:extLst>
                <a:ext uri="{FF2B5EF4-FFF2-40B4-BE49-F238E27FC236}">
                  <a16:creationId xmlns:a16="http://schemas.microsoft.com/office/drawing/2014/main" id="{58385BF6-52F1-82D5-7B66-597457C89A63}"/>
                </a:ext>
              </a:extLst>
            </p:cNvPr>
            <p:cNvSpPr/>
            <p:nvPr/>
          </p:nvSpPr>
          <p:spPr>
            <a:xfrm>
              <a:off x="3867150" y="1360768"/>
              <a:ext cx="1714500" cy="575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Capture the face</a:t>
              </a:r>
            </a:p>
          </p:txBody>
        </p:sp>
        <p:sp>
          <p:nvSpPr>
            <p:cNvPr id="11" name="Rectangle: Rounded Corners 10">
              <a:extLst>
                <a:ext uri="{FF2B5EF4-FFF2-40B4-BE49-F238E27FC236}">
                  <a16:creationId xmlns:a16="http://schemas.microsoft.com/office/drawing/2014/main" id="{B76C24BD-44AB-C7E6-0367-3E0228E3DBCF}"/>
                </a:ext>
              </a:extLst>
            </p:cNvPr>
            <p:cNvSpPr/>
            <p:nvPr/>
          </p:nvSpPr>
          <p:spPr>
            <a:xfrm>
              <a:off x="6096000" y="1365386"/>
              <a:ext cx="2791691" cy="575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Analyze the facial expression using </a:t>
              </a:r>
              <a:r>
                <a:rPr lang="en-US" sz="1600" dirty="0" err="1"/>
                <a:t>cutom</a:t>
              </a:r>
              <a:r>
                <a:rPr lang="en-US" sz="1600" dirty="0"/>
                <a:t> CNN model</a:t>
              </a:r>
            </a:p>
          </p:txBody>
        </p:sp>
      </p:grpSp>
      <p:grpSp>
        <p:nvGrpSpPr>
          <p:cNvPr id="13" name="Group 12">
            <a:extLst>
              <a:ext uri="{FF2B5EF4-FFF2-40B4-BE49-F238E27FC236}">
                <a16:creationId xmlns:a16="http://schemas.microsoft.com/office/drawing/2014/main" id="{E5C3D166-1956-4DED-B75F-647E450B161D}"/>
              </a:ext>
            </a:extLst>
          </p:cNvPr>
          <p:cNvGrpSpPr/>
          <p:nvPr/>
        </p:nvGrpSpPr>
        <p:grpSpPr>
          <a:xfrm>
            <a:off x="1752600" y="2783337"/>
            <a:ext cx="7333673" cy="1409972"/>
            <a:chOff x="1752600" y="804446"/>
            <a:chExt cx="7333673" cy="1409972"/>
          </a:xfrm>
        </p:grpSpPr>
        <p:sp>
          <p:nvSpPr>
            <p:cNvPr id="14" name="Rectangle 13">
              <a:extLst>
                <a:ext uri="{FF2B5EF4-FFF2-40B4-BE49-F238E27FC236}">
                  <a16:creationId xmlns:a16="http://schemas.microsoft.com/office/drawing/2014/main" id="{095C3C13-6C0E-2C5E-3CA6-C9F2C22FA76F}"/>
                </a:ext>
              </a:extLst>
            </p:cNvPr>
            <p:cNvSpPr/>
            <p:nvPr/>
          </p:nvSpPr>
          <p:spPr>
            <a:xfrm>
              <a:off x="1771073" y="1147618"/>
              <a:ext cx="7315200" cy="1066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7324E3A7-6346-F4D0-FAED-E41A0EF95C3D}"/>
                </a:ext>
              </a:extLst>
            </p:cNvPr>
            <p:cNvSpPr txBox="1"/>
            <p:nvPr/>
          </p:nvSpPr>
          <p:spPr>
            <a:xfrm>
              <a:off x="1752600" y="804446"/>
              <a:ext cx="2291012" cy="338554"/>
            </a:xfrm>
            <a:prstGeom prst="rect">
              <a:avLst/>
            </a:prstGeom>
            <a:noFill/>
          </p:spPr>
          <p:txBody>
            <a:bodyPr wrap="none" rtlCol="0">
              <a:spAutoFit/>
            </a:bodyPr>
            <a:lstStyle/>
            <a:p>
              <a:r>
                <a:rPr lang="en-US" sz="1600" b="1" dirty="0"/>
                <a:t>Content Basis Analysis</a:t>
              </a:r>
            </a:p>
          </p:txBody>
        </p:sp>
        <p:sp>
          <p:nvSpPr>
            <p:cNvPr id="16" name="Rectangle: Rounded Corners 15">
              <a:extLst>
                <a:ext uri="{FF2B5EF4-FFF2-40B4-BE49-F238E27FC236}">
                  <a16:creationId xmlns:a16="http://schemas.microsoft.com/office/drawing/2014/main" id="{C98A53B7-A4BF-3F7F-50D2-D93B1ACC3F65}"/>
                </a:ext>
              </a:extLst>
            </p:cNvPr>
            <p:cNvSpPr/>
            <p:nvPr/>
          </p:nvSpPr>
          <p:spPr>
            <a:xfrm>
              <a:off x="2057400" y="1371600"/>
              <a:ext cx="1295400" cy="575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Scroll Detection</a:t>
              </a:r>
            </a:p>
          </p:txBody>
        </p:sp>
        <p:sp>
          <p:nvSpPr>
            <p:cNvPr id="17" name="Rectangle: Rounded Corners 16">
              <a:extLst>
                <a:ext uri="{FF2B5EF4-FFF2-40B4-BE49-F238E27FC236}">
                  <a16:creationId xmlns:a16="http://schemas.microsoft.com/office/drawing/2014/main" id="{5921E016-BFF3-1E7D-5363-46B35C44BA4E}"/>
                </a:ext>
              </a:extLst>
            </p:cNvPr>
            <p:cNvSpPr/>
            <p:nvPr/>
          </p:nvSpPr>
          <p:spPr>
            <a:xfrm>
              <a:off x="3660488" y="1365386"/>
              <a:ext cx="2209799" cy="575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Capture the content on the screen</a:t>
              </a:r>
            </a:p>
          </p:txBody>
        </p:sp>
        <p:sp>
          <p:nvSpPr>
            <p:cNvPr id="18" name="Rectangle: Rounded Corners 17">
              <a:extLst>
                <a:ext uri="{FF2B5EF4-FFF2-40B4-BE49-F238E27FC236}">
                  <a16:creationId xmlns:a16="http://schemas.microsoft.com/office/drawing/2014/main" id="{67B961CF-A781-616D-F6BE-D068728CB7CF}"/>
                </a:ext>
              </a:extLst>
            </p:cNvPr>
            <p:cNvSpPr/>
            <p:nvPr/>
          </p:nvSpPr>
          <p:spPr>
            <a:xfrm>
              <a:off x="6177975" y="1365386"/>
              <a:ext cx="2714334" cy="575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Analyze the content expression using </a:t>
              </a:r>
              <a:r>
                <a:rPr lang="en-US" sz="1400" dirty="0" err="1"/>
                <a:t>cutom</a:t>
              </a:r>
              <a:r>
                <a:rPr lang="en-US" sz="1400" dirty="0"/>
                <a:t> NLP model</a:t>
              </a:r>
            </a:p>
          </p:txBody>
        </p:sp>
      </p:grpSp>
      <p:grpSp>
        <p:nvGrpSpPr>
          <p:cNvPr id="19" name="Group 18">
            <a:extLst>
              <a:ext uri="{FF2B5EF4-FFF2-40B4-BE49-F238E27FC236}">
                <a16:creationId xmlns:a16="http://schemas.microsoft.com/office/drawing/2014/main" id="{89DD04AC-3BDD-9750-4564-A29A2A831538}"/>
              </a:ext>
            </a:extLst>
          </p:cNvPr>
          <p:cNvGrpSpPr/>
          <p:nvPr/>
        </p:nvGrpSpPr>
        <p:grpSpPr>
          <a:xfrm>
            <a:off x="1771073" y="4762228"/>
            <a:ext cx="7333673" cy="1409972"/>
            <a:chOff x="1752600" y="804446"/>
            <a:chExt cx="7333673" cy="1409972"/>
          </a:xfrm>
        </p:grpSpPr>
        <p:sp>
          <p:nvSpPr>
            <p:cNvPr id="20" name="Rectangle 19">
              <a:extLst>
                <a:ext uri="{FF2B5EF4-FFF2-40B4-BE49-F238E27FC236}">
                  <a16:creationId xmlns:a16="http://schemas.microsoft.com/office/drawing/2014/main" id="{E0CA5916-BB40-CACD-5D04-2F9D2114B687}"/>
                </a:ext>
              </a:extLst>
            </p:cNvPr>
            <p:cNvSpPr/>
            <p:nvPr/>
          </p:nvSpPr>
          <p:spPr>
            <a:xfrm>
              <a:off x="1771073" y="1147618"/>
              <a:ext cx="7315200" cy="1066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191A0A82-C6A8-0F6E-472A-F25A08975456}"/>
                </a:ext>
              </a:extLst>
            </p:cNvPr>
            <p:cNvSpPr txBox="1"/>
            <p:nvPr/>
          </p:nvSpPr>
          <p:spPr>
            <a:xfrm>
              <a:off x="1752600" y="804446"/>
              <a:ext cx="2141355" cy="338554"/>
            </a:xfrm>
            <a:prstGeom prst="rect">
              <a:avLst/>
            </a:prstGeom>
            <a:noFill/>
          </p:spPr>
          <p:txBody>
            <a:bodyPr wrap="none" rtlCol="0">
              <a:spAutoFit/>
            </a:bodyPr>
            <a:lstStyle/>
            <a:p>
              <a:r>
                <a:rPr lang="en-US" sz="1600" b="1" dirty="0"/>
                <a:t>Time Stamp Analysis</a:t>
              </a:r>
            </a:p>
          </p:txBody>
        </p:sp>
        <p:sp>
          <p:nvSpPr>
            <p:cNvPr id="22" name="Rectangle: Rounded Corners 21">
              <a:extLst>
                <a:ext uri="{FF2B5EF4-FFF2-40B4-BE49-F238E27FC236}">
                  <a16:creationId xmlns:a16="http://schemas.microsoft.com/office/drawing/2014/main" id="{E18E8A57-7D11-B80F-46EA-6B7EB49BE952}"/>
                </a:ext>
              </a:extLst>
            </p:cNvPr>
            <p:cNvSpPr/>
            <p:nvPr/>
          </p:nvSpPr>
          <p:spPr>
            <a:xfrm>
              <a:off x="2057400" y="1371600"/>
              <a:ext cx="1649270" cy="575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t>Rcord</a:t>
              </a:r>
              <a:r>
                <a:rPr lang="en-US" sz="1600" dirty="0"/>
                <a:t> login and logout times</a:t>
              </a:r>
            </a:p>
          </p:txBody>
        </p:sp>
        <p:sp>
          <p:nvSpPr>
            <p:cNvPr id="23" name="Rectangle: Rounded Corners 22">
              <a:extLst>
                <a:ext uri="{FF2B5EF4-FFF2-40B4-BE49-F238E27FC236}">
                  <a16:creationId xmlns:a16="http://schemas.microsoft.com/office/drawing/2014/main" id="{BBAA2325-7604-54D6-DACE-5B7AE339D13B}"/>
                </a:ext>
              </a:extLst>
            </p:cNvPr>
            <p:cNvSpPr/>
            <p:nvPr/>
          </p:nvSpPr>
          <p:spPr>
            <a:xfrm>
              <a:off x="4108163" y="1365386"/>
              <a:ext cx="1714500" cy="575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Analyze the session duration</a:t>
              </a:r>
            </a:p>
          </p:txBody>
        </p:sp>
        <p:sp>
          <p:nvSpPr>
            <p:cNvPr id="24" name="Rectangle: Rounded Corners 23">
              <a:extLst>
                <a:ext uri="{FF2B5EF4-FFF2-40B4-BE49-F238E27FC236}">
                  <a16:creationId xmlns:a16="http://schemas.microsoft.com/office/drawing/2014/main" id="{D37CDD62-F464-2C19-08A0-A23AB800F38F}"/>
                </a:ext>
              </a:extLst>
            </p:cNvPr>
            <p:cNvSpPr/>
            <p:nvPr/>
          </p:nvSpPr>
          <p:spPr>
            <a:xfrm>
              <a:off x="6224157" y="1365386"/>
              <a:ext cx="2663534" cy="5758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Track the time of the day</a:t>
              </a:r>
            </a:p>
          </p:txBody>
        </p:sp>
      </p:grpSp>
      <p:sp>
        <p:nvSpPr>
          <p:cNvPr id="25" name="Rectangle: Rounded Corners 24">
            <a:extLst>
              <a:ext uri="{FF2B5EF4-FFF2-40B4-BE49-F238E27FC236}">
                <a16:creationId xmlns:a16="http://schemas.microsoft.com/office/drawing/2014/main" id="{9B0F8790-5633-DF4E-F444-94A1460C76D8}"/>
              </a:ext>
            </a:extLst>
          </p:cNvPr>
          <p:cNvSpPr/>
          <p:nvPr/>
        </p:nvSpPr>
        <p:spPr>
          <a:xfrm>
            <a:off x="9600623" y="1143000"/>
            <a:ext cx="2484752" cy="5181600"/>
          </a:xfrm>
          <a:prstGeom prst="round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44A3FA0-5A32-8121-7458-51EFD105F53B}"/>
              </a:ext>
            </a:extLst>
          </p:cNvPr>
          <p:cNvSpPr txBox="1"/>
          <p:nvPr/>
        </p:nvSpPr>
        <p:spPr>
          <a:xfrm>
            <a:off x="9423508" y="795210"/>
            <a:ext cx="2838982" cy="338554"/>
          </a:xfrm>
          <a:prstGeom prst="rect">
            <a:avLst/>
          </a:prstGeom>
          <a:noFill/>
        </p:spPr>
        <p:txBody>
          <a:bodyPr wrap="none" rtlCol="0">
            <a:spAutoFit/>
          </a:bodyPr>
          <a:lstStyle/>
          <a:p>
            <a:r>
              <a:rPr lang="en-US" sz="1600" b="1" dirty="0"/>
              <a:t>Analyze and final </a:t>
            </a:r>
            <a:r>
              <a:rPr lang="en-US" sz="1600" b="1" dirty="0" err="1"/>
              <a:t>conclution</a:t>
            </a:r>
            <a:endParaRPr lang="en-US" sz="1600" b="1" dirty="0"/>
          </a:p>
        </p:txBody>
      </p:sp>
      <p:sp>
        <p:nvSpPr>
          <p:cNvPr id="27" name="Rectangle 26">
            <a:extLst>
              <a:ext uri="{FF2B5EF4-FFF2-40B4-BE49-F238E27FC236}">
                <a16:creationId xmlns:a16="http://schemas.microsoft.com/office/drawing/2014/main" id="{9595AC83-EB20-E92C-D345-837191856C51}"/>
              </a:ext>
            </a:extLst>
          </p:cNvPr>
          <p:cNvSpPr/>
          <p:nvPr/>
        </p:nvSpPr>
        <p:spPr>
          <a:xfrm>
            <a:off x="9736945" y="1681018"/>
            <a:ext cx="2212107" cy="44167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A406922A-A766-7AEC-A17F-D880880A0833}"/>
              </a:ext>
            </a:extLst>
          </p:cNvPr>
          <p:cNvSpPr txBox="1"/>
          <p:nvPr/>
        </p:nvSpPr>
        <p:spPr>
          <a:xfrm>
            <a:off x="9732530" y="1193915"/>
            <a:ext cx="2212108" cy="465865"/>
          </a:xfrm>
          <a:prstGeom prst="rect">
            <a:avLst/>
          </a:prstGeom>
          <a:noFill/>
        </p:spPr>
        <p:txBody>
          <a:bodyPr wrap="square" rtlCol="0">
            <a:spAutoFit/>
          </a:bodyPr>
          <a:lstStyle/>
          <a:p>
            <a:r>
              <a:rPr lang="en-US" sz="1200" b="1" dirty="0"/>
              <a:t>Divided the 24hrs into 3 segments</a:t>
            </a:r>
          </a:p>
        </p:txBody>
      </p:sp>
      <p:sp>
        <p:nvSpPr>
          <p:cNvPr id="29" name="Rectangle: Diagonal Corners Rounded 28">
            <a:extLst>
              <a:ext uri="{FF2B5EF4-FFF2-40B4-BE49-F238E27FC236}">
                <a16:creationId xmlns:a16="http://schemas.microsoft.com/office/drawing/2014/main" id="{6FF2144E-BC9A-07B0-0446-87BFAFE713D2}"/>
              </a:ext>
            </a:extLst>
          </p:cNvPr>
          <p:cNvSpPr/>
          <p:nvPr/>
        </p:nvSpPr>
        <p:spPr>
          <a:xfrm>
            <a:off x="9982200" y="2069285"/>
            <a:ext cx="1752600" cy="643354"/>
          </a:xfrm>
          <a:prstGeom prst="round2Diag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100" dirty="0"/>
              <a:t>Predict the user's mental status of previous time segment.</a:t>
            </a:r>
          </a:p>
        </p:txBody>
      </p:sp>
      <p:sp>
        <p:nvSpPr>
          <p:cNvPr id="30" name="Rectangle: Diagonal Corners Rounded 29">
            <a:extLst>
              <a:ext uri="{FF2B5EF4-FFF2-40B4-BE49-F238E27FC236}">
                <a16:creationId xmlns:a16="http://schemas.microsoft.com/office/drawing/2014/main" id="{D55447E1-2FF6-24D6-8A40-98D10A0D7F72}"/>
              </a:ext>
            </a:extLst>
          </p:cNvPr>
          <p:cNvSpPr/>
          <p:nvPr/>
        </p:nvSpPr>
        <p:spPr>
          <a:xfrm>
            <a:off x="9962284" y="3412123"/>
            <a:ext cx="1752600" cy="643354"/>
          </a:xfrm>
          <a:prstGeom prst="round2Diag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100" dirty="0"/>
              <a:t>Predict the user's stress level of previous time segment</a:t>
            </a:r>
          </a:p>
        </p:txBody>
      </p:sp>
      <p:sp>
        <p:nvSpPr>
          <p:cNvPr id="31" name="Rectangle: Diagonal Corners Rounded 30">
            <a:extLst>
              <a:ext uri="{FF2B5EF4-FFF2-40B4-BE49-F238E27FC236}">
                <a16:creationId xmlns:a16="http://schemas.microsoft.com/office/drawing/2014/main" id="{D109841E-DCA4-E5D3-CE28-58DAF345EF52}"/>
              </a:ext>
            </a:extLst>
          </p:cNvPr>
          <p:cNvSpPr/>
          <p:nvPr/>
        </p:nvSpPr>
        <p:spPr>
          <a:xfrm>
            <a:off x="9982200" y="4754961"/>
            <a:ext cx="1752600" cy="643354"/>
          </a:xfrm>
          <a:prstGeom prst="round2Diag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1100" dirty="0"/>
              <a:t>Make a prediction of user's mental status for current time slot</a:t>
            </a:r>
          </a:p>
        </p:txBody>
      </p:sp>
      <p:cxnSp>
        <p:nvCxnSpPr>
          <p:cNvPr id="34" name="Straight Arrow Connector 33">
            <a:extLst>
              <a:ext uri="{FF2B5EF4-FFF2-40B4-BE49-F238E27FC236}">
                <a16:creationId xmlns:a16="http://schemas.microsoft.com/office/drawing/2014/main" id="{C636DB5B-89F1-E406-7803-AD6A3A62373D}"/>
              </a:ext>
            </a:extLst>
          </p:cNvPr>
          <p:cNvCxnSpPr>
            <a:stCxn id="3" idx="3"/>
            <a:endCxn id="5" idx="1"/>
          </p:cNvCxnSpPr>
          <p:nvPr/>
        </p:nvCxnSpPr>
        <p:spPr>
          <a:xfrm>
            <a:off x="685800" y="3657600"/>
            <a:ext cx="1524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2C148B78-594F-E7E8-B8D3-11D2400D36BB}"/>
              </a:ext>
            </a:extLst>
          </p:cNvPr>
          <p:cNvCxnSpPr>
            <a:stCxn id="5" idx="3"/>
            <a:endCxn id="6" idx="1"/>
          </p:cNvCxnSpPr>
          <p:nvPr/>
        </p:nvCxnSpPr>
        <p:spPr>
          <a:xfrm flipV="1">
            <a:off x="1143000" y="1681018"/>
            <a:ext cx="628073" cy="19765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B37E6F0C-16B8-5269-5D9D-19181BE77AB7}"/>
              </a:ext>
            </a:extLst>
          </p:cNvPr>
          <p:cNvCxnSpPr>
            <a:stCxn id="5" idx="3"/>
            <a:endCxn id="14" idx="1"/>
          </p:cNvCxnSpPr>
          <p:nvPr/>
        </p:nvCxnSpPr>
        <p:spPr>
          <a:xfrm>
            <a:off x="1143000" y="3657600"/>
            <a:ext cx="628073" cy="23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BD38A5F6-2871-B2A0-19DB-479DB559AF7A}"/>
              </a:ext>
            </a:extLst>
          </p:cNvPr>
          <p:cNvCxnSpPr>
            <a:stCxn id="5" idx="3"/>
            <a:endCxn id="20" idx="1"/>
          </p:cNvCxnSpPr>
          <p:nvPr/>
        </p:nvCxnSpPr>
        <p:spPr>
          <a:xfrm>
            <a:off x="1143000" y="3657600"/>
            <a:ext cx="646546" cy="1981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3FD6614E-B480-2F85-D6CD-A727E28CA450}"/>
              </a:ext>
            </a:extLst>
          </p:cNvPr>
          <p:cNvCxnSpPr>
            <a:stCxn id="6" idx="3"/>
          </p:cNvCxnSpPr>
          <p:nvPr/>
        </p:nvCxnSpPr>
        <p:spPr>
          <a:xfrm>
            <a:off x="9086273" y="1681018"/>
            <a:ext cx="5143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4B2304F5-B8C0-0477-EE6D-1EB97D7D2AF0}"/>
              </a:ext>
            </a:extLst>
          </p:cNvPr>
          <p:cNvCxnSpPr>
            <a:stCxn id="14" idx="3"/>
          </p:cNvCxnSpPr>
          <p:nvPr/>
        </p:nvCxnSpPr>
        <p:spPr>
          <a:xfrm flipV="1">
            <a:off x="9086273" y="3657600"/>
            <a:ext cx="514350" cy="23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1DD978BD-911F-BE92-92AE-F7ABFFDC0B37}"/>
              </a:ext>
            </a:extLst>
          </p:cNvPr>
          <p:cNvCxnSpPr>
            <a:stCxn id="20" idx="3"/>
          </p:cNvCxnSpPr>
          <p:nvPr/>
        </p:nvCxnSpPr>
        <p:spPr>
          <a:xfrm>
            <a:off x="9104746" y="5638800"/>
            <a:ext cx="49587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88054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229C0-FA73-8CDA-39F7-92C4EE2A88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BDA783-6A4A-C75D-720E-BFF217853C28}"/>
              </a:ext>
            </a:extLst>
          </p:cNvPr>
          <p:cNvSpPr>
            <a:spLocks noGrp="1"/>
          </p:cNvSpPr>
          <p:nvPr>
            <p:ph type="ctrTitle"/>
          </p:nvPr>
        </p:nvSpPr>
        <p:spPr>
          <a:xfrm>
            <a:off x="914400" y="-152400"/>
            <a:ext cx="10363200" cy="1143000"/>
          </a:xfrm>
        </p:spPr>
        <p:txBody>
          <a:bodyPr>
            <a:normAutofit/>
          </a:bodyPr>
          <a:lstStyle/>
          <a:p>
            <a:pPr lvl="1" algn="ctr"/>
            <a:r>
              <a:rPr lang="en-US" sz="400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System UI</a:t>
            </a:r>
          </a:p>
        </p:txBody>
      </p:sp>
      <p:pic>
        <p:nvPicPr>
          <p:cNvPr id="7" name="Picture 6">
            <a:extLst>
              <a:ext uri="{FF2B5EF4-FFF2-40B4-BE49-F238E27FC236}">
                <a16:creationId xmlns:a16="http://schemas.microsoft.com/office/drawing/2014/main" id="{EC07E4AD-4BC4-2638-3647-1D4D36A374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8200" y="904813"/>
            <a:ext cx="2819400" cy="5563093"/>
          </a:xfrm>
          <a:prstGeom prst="rect">
            <a:avLst/>
          </a:prstGeom>
        </p:spPr>
      </p:pic>
      <p:pic>
        <p:nvPicPr>
          <p:cNvPr id="33" name="Picture 32">
            <a:extLst>
              <a:ext uri="{FF2B5EF4-FFF2-40B4-BE49-F238E27FC236}">
                <a16:creationId xmlns:a16="http://schemas.microsoft.com/office/drawing/2014/main" id="{CED5F0A1-E50B-3F0A-815A-70E273EBF0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904813"/>
            <a:ext cx="2819400" cy="5563094"/>
          </a:xfrm>
          <a:prstGeom prst="rect">
            <a:avLst/>
          </a:prstGeom>
          <a:ln>
            <a:solidFill>
              <a:schemeClr val="tx1"/>
            </a:solidFill>
          </a:ln>
        </p:spPr>
      </p:pic>
    </p:spTree>
    <p:extLst>
      <p:ext uri="{BB962C8B-B14F-4D97-AF65-F5344CB8AC3E}">
        <p14:creationId xmlns:p14="http://schemas.microsoft.com/office/powerpoint/2010/main" val="2043071727"/>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Proposal prsentation stuct (1)</Template>
  <TotalTime>2693</TotalTime>
  <Words>3494</Words>
  <Application>Microsoft Office PowerPoint</Application>
  <PresentationFormat>Widescreen</PresentationFormat>
  <Paragraphs>628</Paragraphs>
  <Slides>62</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62</vt:i4>
      </vt:variant>
    </vt:vector>
  </HeadingPairs>
  <TitlesOfParts>
    <vt:vector size="78" baseType="lpstr">
      <vt:lpstr>Adobe Devanagari</vt:lpstr>
      <vt:lpstr>Aharoni</vt:lpstr>
      <vt:lpstr>Algerian</vt:lpstr>
      <vt:lpstr>Amasis MT Pro Black</vt:lpstr>
      <vt:lpstr>Aptos</vt:lpstr>
      <vt:lpstr>Arial</vt:lpstr>
      <vt:lpstr>Broadway</vt:lpstr>
      <vt:lpstr>Calibri</vt:lpstr>
      <vt:lpstr>Cambria</vt:lpstr>
      <vt:lpstr>Cambria Math</vt:lpstr>
      <vt:lpstr>Montserrat Light</vt:lpstr>
      <vt:lpstr>Segoe UI Emoji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Objectives</vt:lpstr>
      <vt:lpstr>Overall System Diagram </vt:lpstr>
      <vt:lpstr>System UI</vt:lpstr>
      <vt:lpstr>System UI</vt:lpstr>
      <vt:lpstr>System UI</vt:lpstr>
      <vt:lpstr>PowerPoint Presentation</vt:lpstr>
      <vt:lpstr>Identify the short-term mental status  IT21292118 - Amarasinghe R.A.D.T. Information Technology   </vt:lpstr>
      <vt:lpstr>Introduction</vt:lpstr>
      <vt:lpstr>Research Gap</vt:lpstr>
      <vt:lpstr>Research Question</vt:lpstr>
      <vt:lpstr>Objectives</vt:lpstr>
      <vt:lpstr>Methodology</vt:lpstr>
      <vt:lpstr>PowerPoint Presentation</vt:lpstr>
      <vt:lpstr>Requirements</vt:lpstr>
      <vt:lpstr>Work breakdown structure (WBS)</vt:lpstr>
      <vt:lpstr>Gantt Chart</vt:lpstr>
      <vt:lpstr>References</vt:lpstr>
      <vt:lpstr>Identify the long-term mental status  IT21371790 - Ekanayaka e.m.c.s. Information Technology   </vt:lpstr>
      <vt:lpstr>Introduction</vt:lpstr>
      <vt:lpstr>Research Gap</vt:lpstr>
      <vt:lpstr>Research Question </vt:lpstr>
      <vt:lpstr>Objectives </vt:lpstr>
      <vt:lpstr>Methodology</vt:lpstr>
      <vt:lpstr>PowerPoint Presentation</vt:lpstr>
      <vt:lpstr>Requirements</vt:lpstr>
      <vt:lpstr>Work breakdown structure (WBS)</vt:lpstr>
      <vt:lpstr>Gantt Chart</vt:lpstr>
      <vt:lpstr>References</vt:lpstr>
      <vt:lpstr>Track times and durations that user spends on the platform  IT21700156 - Nanayakkara A.A.R. Information Technology    </vt:lpstr>
      <vt:lpstr>Introduction</vt:lpstr>
      <vt:lpstr>Research Gap</vt:lpstr>
      <vt:lpstr>Research Question</vt:lpstr>
      <vt:lpstr>Objectives </vt:lpstr>
      <vt:lpstr>Methodology</vt:lpstr>
      <vt:lpstr>PowerPoint Presentation</vt:lpstr>
      <vt:lpstr>Requirements</vt:lpstr>
      <vt:lpstr>Work breakdown structure (WBS)</vt:lpstr>
      <vt:lpstr>Gantt Chart</vt:lpstr>
      <vt:lpstr>References</vt:lpstr>
      <vt:lpstr>Analyze all databases and BUILD the model  IT21220388 - SENADHEERA W.D.N.D. Information Technology  </vt:lpstr>
      <vt:lpstr>Introduction</vt:lpstr>
      <vt:lpstr>Research Gap</vt:lpstr>
      <vt:lpstr>Research Question</vt:lpstr>
      <vt:lpstr>Objectives </vt:lpstr>
      <vt:lpstr>Methodology</vt:lpstr>
      <vt:lpstr>PowerPoint Presentation</vt:lpstr>
      <vt:lpstr>Requirements</vt:lpstr>
      <vt:lpstr>Work breakdown structure (WBS)</vt:lpstr>
      <vt:lpstr>Gantt Chart</vt:lpstr>
      <vt:lpstr>References</vt:lpstr>
      <vt:lpstr>Future Improvement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Akila Rasangi</dc:creator>
  <cp:lastModifiedBy>Senadheera W.D.N.D. it21220388</cp:lastModifiedBy>
  <cp:revision>63</cp:revision>
  <dcterms:created xsi:type="dcterms:W3CDTF">2024-08-08T13:51:22Z</dcterms:created>
  <dcterms:modified xsi:type="dcterms:W3CDTF">2025-05-26T08:57:44Z</dcterms:modified>
</cp:coreProperties>
</file>